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301" r:id="rId3"/>
    <p:sldId id="328" r:id="rId4"/>
    <p:sldId id="369" r:id="rId5"/>
    <p:sldId id="372" r:id="rId6"/>
    <p:sldId id="402" r:id="rId7"/>
    <p:sldId id="373" r:id="rId8"/>
    <p:sldId id="374" r:id="rId9"/>
    <p:sldId id="391" r:id="rId10"/>
    <p:sldId id="392" r:id="rId11"/>
    <p:sldId id="393" r:id="rId12"/>
    <p:sldId id="401" r:id="rId13"/>
    <p:sldId id="394" r:id="rId14"/>
    <p:sldId id="395" r:id="rId15"/>
    <p:sldId id="396" r:id="rId16"/>
    <p:sldId id="397" r:id="rId17"/>
    <p:sldId id="398" r:id="rId18"/>
    <p:sldId id="399" r:id="rId19"/>
    <p:sldId id="400" r:id="rId20"/>
    <p:sldId id="403" r:id="rId21"/>
    <p:sldId id="404" r:id="rId22"/>
    <p:sldId id="405" r:id="rId23"/>
    <p:sldId id="385" r:id="rId24"/>
    <p:sldId id="387" r:id="rId25"/>
    <p:sldId id="386" r:id="rId26"/>
    <p:sldId id="384" r:id="rId27"/>
    <p:sldId id="358"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5" userDrawn="1">
          <p15:clr>
            <a:srgbClr val="A4A3A4"/>
          </p15:clr>
        </p15:guide>
        <p15:guide id="2" pos="390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7DA9"/>
    <a:srgbClr val="3083A9"/>
    <a:srgbClr val="F4F4F4"/>
    <a:srgbClr val="778495"/>
    <a:srgbClr val="0B5F84"/>
    <a:srgbClr val="0F7DB2"/>
    <a:srgbClr val="107CAF"/>
    <a:srgbClr val="0E7DB5"/>
    <a:srgbClr val="DFDFDF"/>
    <a:srgbClr val="1A3C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80" d="100"/>
          <a:sy n="80" d="100"/>
        </p:scale>
        <p:origin x="754" y="67"/>
      </p:cViewPr>
      <p:guideLst>
        <p:guide orient="horz" pos="2115"/>
        <p:guide pos="390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4072A3-A162-4B60-873C-ACF0713D33ED}" type="datetimeFigureOut">
              <a:rPr lang="zh-CN" altLang="en-US" smtClean="0"/>
              <a:t>2022/11/14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802492-8959-42E5-9161-4C9108C17210}"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16D6A01-66A6-41DB-92CC-920FC3B03F6E}"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16D6A01-66A6-41DB-92CC-920FC3B03F6E}"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16D6A01-66A6-41DB-92CC-920FC3B03F6E}"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D802492-8959-42E5-9161-4C9108C17210}" type="slidenum">
              <a:rPr lang="zh-CN" altLang="en-US" smtClean="0"/>
              <a:t>4</a:t>
            </a:fld>
            <a:endParaRPr lang="zh-CN" altLang="en-US"/>
          </a:p>
        </p:txBody>
      </p:sp>
    </p:spTree>
    <p:extLst>
      <p:ext uri="{BB962C8B-B14F-4D97-AF65-F5344CB8AC3E}">
        <p14:creationId xmlns:p14="http://schemas.microsoft.com/office/powerpoint/2010/main" val="2570090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16D6A01-66A6-41DB-92CC-920FC3B03F6E}" type="slidenum">
              <a:rPr lang="zh-CN" altLang="en-US" smtClean="0"/>
              <a:t>5</a:t>
            </a:fld>
            <a:endParaRPr lang="zh-CN" altLang="en-US"/>
          </a:p>
        </p:txBody>
      </p:sp>
    </p:spTree>
    <p:extLst>
      <p:ext uri="{BB962C8B-B14F-4D97-AF65-F5344CB8AC3E}">
        <p14:creationId xmlns:p14="http://schemas.microsoft.com/office/powerpoint/2010/main" val="3614185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16D6A01-66A6-41DB-92CC-920FC3B03F6E}" type="slidenum">
              <a:rPr lang="zh-CN" altLang="en-US" smtClean="0"/>
              <a:t>7</a:t>
            </a:fld>
            <a:endParaRPr lang="zh-CN" altLang="en-US"/>
          </a:p>
        </p:txBody>
      </p:sp>
    </p:spTree>
    <p:extLst>
      <p:ext uri="{BB962C8B-B14F-4D97-AF65-F5344CB8AC3E}">
        <p14:creationId xmlns:p14="http://schemas.microsoft.com/office/powerpoint/2010/main" val="3895304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16D6A01-66A6-41DB-92CC-920FC3B03F6E}" type="slidenum">
              <a:rPr lang="zh-CN" altLang="en-US" smtClean="0"/>
              <a:t>23</a:t>
            </a:fld>
            <a:endParaRPr lang="zh-CN" altLang="en-US"/>
          </a:p>
        </p:txBody>
      </p:sp>
    </p:spTree>
    <p:extLst>
      <p:ext uri="{BB962C8B-B14F-4D97-AF65-F5344CB8AC3E}">
        <p14:creationId xmlns:p14="http://schemas.microsoft.com/office/powerpoint/2010/main" val="13892266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16D6A01-66A6-41DB-92CC-920FC3B03F6E}" type="slidenum">
              <a:rPr lang="zh-CN" altLang="en-US" smtClean="0"/>
              <a:t>25</a:t>
            </a:fld>
            <a:endParaRPr lang="zh-CN" altLang="en-US"/>
          </a:p>
        </p:txBody>
      </p:sp>
    </p:spTree>
    <p:extLst>
      <p:ext uri="{BB962C8B-B14F-4D97-AF65-F5344CB8AC3E}">
        <p14:creationId xmlns:p14="http://schemas.microsoft.com/office/powerpoint/2010/main" val="9528833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16D6A01-66A6-41DB-92CC-920FC3B03F6E}" type="slidenum">
              <a:rPr lang="zh-CN" altLang="en-US" smtClean="0"/>
              <a:t>27</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B38292-EA6E-4541-9C40-38CC3430B634}" type="slidenum">
              <a:rPr lang="zh-CN" altLang="en-US" smtClean="0"/>
              <a:t>‹#›</a:t>
            </a:fld>
            <a:endParaRPr lang="zh-CN" altLang="en-US"/>
          </a:p>
        </p:txBody>
      </p:sp>
      <p:sp>
        <p:nvSpPr>
          <p:cNvPr id="7" name="矩形 6">
            <a:extLst>
              <a:ext uri="{FF2B5EF4-FFF2-40B4-BE49-F238E27FC236}">
                <a16:creationId xmlns:a16="http://schemas.microsoft.com/office/drawing/2014/main" id="{75CFA454-F5A2-45E1-B95C-13E0D17B3879}"/>
              </a:ext>
            </a:extLst>
          </p:cNvPr>
          <p:cNvSpPr/>
          <p:nvPr userDrawn="1"/>
        </p:nvSpPr>
        <p:spPr>
          <a:xfrm>
            <a:off x="0" y="0"/>
            <a:ext cx="12192000" cy="6858000"/>
          </a:xfrm>
          <a:prstGeom prst="rect">
            <a:avLst/>
          </a:prstGeom>
          <a:gradFill>
            <a:gsLst>
              <a:gs pos="0">
                <a:srgbClr val="FFFFFF"/>
              </a:gs>
              <a:gs pos="100000">
                <a:schemeClr val="bg1">
                  <a:lumMod val="95000"/>
                </a:schemeClr>
              </a:gs>
            </a:gsLst>
            <a:lin ang="3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节标题">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6226E0CD-7849-4541-A328-C221229B49F6}"/>
              </a:ext>
            </a:extLst>
          </p:cNvPr>
          <p:cNvGrpSpPr/>
          <p:nvPr userDrawn="1"/>
        </p:nvGrpSpPr>
        <p:grpSpPr>
          <a:xfrm>
            <a:off x="425065" y="325953"/>
            <a:ext cx="508902" cy="396897"/>
            <a:chOff x="6468477" y="1576639"/>
            <a:chExt cx="555374" cy="433141"/>
          </a:xfrm>
        </p:grpSpPr>
        <p:sp>
          <p:nvSpPr>
            <p:cNvPr id="3" name="矩形 2">
              <a:extLst>
                <a:ext uri="{FF2B5EF4-FFF2-40B4-BE49-F238E27FC236}">
                  <a16:creationId xmlns:a16="http://schemas.microsoft.com/office/drawing/2014/main" id="{8CB4E953-43C3-4398-BF23-EE5899B378F2}"/>
                </a:ext>
              </a:extLst>
            </p:cNvPr>
            <p:cNvSpPr/>
            <p:nvPr/>
          </p:nvSpPr>
          <p:spPr>
            <a:xfrm rot="2700000">
              <a:off x="6468477" y="1576639"/>
              <a:ext cx="433141" cy="4331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矩形 3">
              <a:extLst>
                <a:ext uri="{FF2B5EF4-FFF2-40B4-BE49-F238E27FC236}">
                  <a16:creationId xmlns:a16="http://schemas.microsoft.com/office/drawing/2014/main" id="{4EFED08E-97F1-472D-B503-8E56C1F2F8A3}"/>
                </a:ext>
              </a:extLst>
            </p:cNvPr>
            <p:cNvSpPr/>
            <p:nvPr/>
          </p:nvSpPr>
          <p:spPr>
            <a:xfrm rot="2700000">
              <a:off x="6590710" y="1576639"/>
              <a:ext cx="433141" cy="433141"/>
            </a:xfrm>
            <a:prstGeom prst="rect">
              <a:avLst/>
            </a:prstGeom>
            <a:gradFill>
              <a:gsLst>
                <a:gs pos="0">
                  <a:srgbClr val="0F7EB3"/>
                </a:gs>
                <a:gs pos="100000">
                  <a:srgbClr val="0B5F8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12192002" cy="6858000"/>
          </a:xfrm>
          <a:prstGeom prst="rect">
            <a:avLst/>
          </a:prstGeom>
        </p:spPr>
      </p:pic>
      <p:sp>
        <p:nvSpPr>
          <p:cNvPr id="7" name="矩形 6"/>
          <p:cNvSpPr/>
          <p:nvPr userDrawn="1"/>
        </p:nvSpPr>
        <p:spPr>
          <a:xfrm>
            <a:off x="342900" y="342900"/>
            <a:ext cx="11563350" cy="6191250"/>
          </a:xfrm>
          <a:prstGeom prst="rect">
            <a:avLst/>
          </a:prstGeom>
          <a:solidFill>
            <a:schemeClr val="bg1"/>
          </a:solidFill>
          <a:ln>
            <a:noFill/>
          </a:ln>
          <a:effectLst>
            <a:outerShdw blurRad="228600" dist="1016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6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rst Slide">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A9ED846-7B42-4FEF-A31F-411F8E3B895E}"/>
              </a:ext>
            </a:extLst>
          </p:cNvPr>
          <p:cNvSpPr/>
          <p:nvPr userDrawn="1"/>
        </p:nvSpPr>
        <p:spPr>
          <a:xfrm>
            <a:off x="3048000" y="2576299"/>
            <a:ext cx="6096000" cy="222690"/>
          </a:xfrm>
          <a:prstGeom prst="rect">
            <a:avLst/>
          </a:prstGeom>
        </p:spPr>
        <p:txBody>
          <a:bodyPr>
            <a:spAutoFit/>
          </a:bodyPr>
          <a:lstStyle/>
          <a:p>
            <a:pPr algn="just">
              <a:lnSpc>
                <a:spcPct val="150000"/>
              </a:lnSpc>
            </a:pPr>
            <a:r>
              <a:rPr lang="zh-CN" altLang="en-US" sz="300" dirty="0">
                <a:solidFill>
                  <a:srgbClr val="F4F4F4"/>
                </a:solidFill>
                <a:latin typeface="微软雅黑" panose="020B0503020204020204" pitchFamily="34" charset="-122"/>
                <a:ea typeface="微软雅黑" panose="020B0503020204020204" pitchFamily="34" charset="-122"/>
              </a:rPr>
              <a:t>感谢您下载平台上提供的</a:t>
            </a:r>
            <a:r>
              <a:rPr lang="en-US" altLang="zh-CN" sz="300" dirty="0">
                <a:solidFill>
                  <a:srgbClr val="F4F4F4"/>
                </a:solidFill>
                <a:latin typeface="微软雅黑" panose="020B0503020204020204" pitchFamily="34" charset="-122"/>
                <a:ea typeface="微软雅黑" panose="020B0503020204020204" pitchFamily="34" charset="-122"/>
              </a:rPr>
              <a:t>PPT</a:t>
            </a:r>
            <a:r>
              <a:rPr lang="zh-CN" altLang="en-US" sz="300" dirty="0">
                <a:solidFill>
                  <a:srgbClr val="F4F4F4"/>
                </a:solidFill>
                <a:latin typeface="微软雅黑" panose="020B0503020204020204" pitchFamily="34" charset="-122"/>
                <a:ea typeface="微软雅黑" panose="020B0503020204020204" pitchFamily="34" charset="-122"/>
              </a:rPr>
              <a:t>作品，为了您和熊猫办公以及原创作者的利益，请勿复制、传播、销售，否则将承担法律责任！熊猫办公将对作品进行维权，按照传播下载次数进行十倍的索取赔偿！</a:t>
            </a:r>
            <a:endParaRPr lang="en-US" altLang="zh-CN" sz="300" dirty="0">
              <a:solidFill>
                <a:srgbClr val="F4F4F4"/>
              </a:solidFill>
              <a:latin typeface="微软雅黑" panose="020B0503020204020204" pitchFamily="34" charset="-122"/>
              <a:ea typeface="微软雅黑" panose="020B0503020204020204" pitchFamily="34" charset="-122"/>
            </a:endParaRPr>
          </a:p>
          <a:p>
            <a:pPr algn="just">
              <a:lnSpc>
                <a:spcPct val="150000"/>
              </a:lnSpc>
            </a:pPr>
            <a:r>
              <a:rPr lang="en-US" altLang="zh-CN" sz="300" dirty="0">
                <a:solidFill>
                  <a:srgbClr val="F4F4F4"/>
                </a:solidFill>
                <a:latin typeface="微软雅黑" panose="020B0503020204020204" pitchFamily="34" charset="-122"/>
                <a:ea typeface="微软雅黑" panose="020B0503020204020204" pitchFamily="34" charset="-122"/>
              </a:rPr>
              <a:t>www.tukuppt.com</a:t>
            </a:r>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6F75EAE9-929B-4702-974E-A1CE99FB69D8}" type="datetimeFigureOut">
              <a:rPr lang="zh-CN" altLang="en-US" smtClean="0"/>
              <a:t>2022/11/14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8B38292-EA6E-4541-9C40-38CC3430B6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F75EAE9-929B-4702-974E-A1CE99FB69D8}" type="datetimeFigureOut">
              <a:rPr lang="zh-CN" altLang="en-US" smtClean="0"/>
              <a:t>2022/11/14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B38292-EA6E-4541-9C40-38CC3430B634}" type="slidenum">
              <a:rPr lang="zh-CN" altLang="en-US" smtClean="0"/>
              <a:t>‹#›</a:t>
            </a:fld>
            <a:endParaRPr lang="zh-CN" altLang="en-US"/>
          </a:p>
        </p:txBody>
      </p:sp>
      <p:pic>
        <p:nvPicPr>
          <p:cNvPr id="7" name="图片 6">
            <a:extLst>
              <a:ext uri="{FF2B5EF4-FFF2-40B4-BE49-F238E27FC236}">
                <a16:creationId xmlns:a16="http://schemas.microsoft.com/office/drawing/2014/main" id="{3956460F-A128-4836-AFDF-849BAFE45A60}"/>
              </a:ext>
            </a:extLst>
          </p:cNvPr>
          <p:cNvPicPr>
            <a:picLocks noChangeAspect="1"/>
          </p:cNvPicPr>
          <p:nvPr userDrawn="1"/>
        </p:nvPicPr>
        <p:blipFill>
          <a:blip r:embed="rId22"/>
          <a:stretch>
            <a:fillRect/>
          </a:stretch>
        </p:blipFill>
        <p:spPr>
          <a:xfrm>
            <a:off x="3288" y="0"/>
            <a:ext cx="12185423"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Lst>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notesSlide" Target="../notesSlides/notesSlide9.xml"/><Relationship Id="rId7" Type="http://schemas.openxmlformats.org/officeDocument/2006/relationships/image" Target="../media/image4.png"/><Relationship Id="rId2" Type="http://schemas.openxmlformats.org/officeDocument/2006/relationships/slideLayout" Target="../slideLayouts/slideLayout16.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hyperlink" Target="http://data.biancheng.net/view/59.html" TargetMode="External"/><Relationship Id="rId2" Type="http://schemas.openxmlformats.org/officeDocument/2006/relationships/hyperlink" Target="http://data.biancheng.net/view/313.htm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未XC标题-16"/>
          <p:cNvPicPr>
            <a:picLocks noChangeAspect="1"/>
          </p:cNvPicPr>
          <p:nvPr/>
        </p:nvPicPr>
        <p:blipFill>
          <a:blip r:embed="rId3"/>
          <a:stretch>
            <a:fillRect/>
          </a:stretch>
        </p:blipFill>
        <p:spPr>
          <a:xfrm>
            <a:off x="4308475" y="-26670"/>
            <a:ext cx="3971925" cy="6908165"/>
          </a:xfrm>
          <a:prstGeom prst="rect">
            <a:avLst/>
          </a:prstGeom>
        </p:spPr>
      </p:pic>
      <p:pic>
        <p:nvPicPr>
          <p:cNvPr id="6" name="图片 5" descr="未XC标题-14"/>
          <p:cNvPicPr>
            <a:picLocks noChangeAspect="1"/>
          </p:cNvPicPr>
          <p:nvPr/>
        </p:nvPicPr>
        <p:blipFill>
          <a:blip r:embed="rId4"/>
          <a:stretch>
            <a:fillRect/>
          </a:stretch>
        </p:blipFill>
        <p:spPr>
          <a:xfrm>
            <a:off x="3991610" y="0"/>
            <a:ext cx="4008120" cy="6908165"/>
          </a:xfrm>
          <a:prstGeom prst="rect">
            <a:avLst/>
          </a:prstGeom>
          <a:solidFill>
            <a:srgbClr val="0F7EB3"/>
          </a:solidFill>
          <a:ln>
            <a:noFill/>
          </a:ln>
        </p:spPr>
      </p:pic>
      <p:pic>
        <p:nvPicPr>
          <p:cNvPr id="7" name="图片 6" descr="未XC标题-15"/>
          <p:cNvPicPr>
            <a:picLocks noChangeAspect="1"/>
          </p:cNvPicPr>
          <p:nvPr/>
        </p:nvPicPr>
        <p:blipFill>
          <a:blip r:embed="rId5"/>
          <a:stretch>
            <a:fillRect/>
          </a:stretch>
        </p:blipFill>
        <p:spPr>
          <a:xfrm>
            <a:off x="4082473" y="-26670"/>
            <a:ext cx="4103987" cy="6908165"/>
          </a:xfrm>
          <a:prstGeom prst="rect">
            <a:avLst/>
          </a:prstGeom>
          <a:solidFill>
            <a:srgbClr val="0F7EB3"/>
          </a:solidFill>
        </p:spPr>
      </p:pic>
      <p:pic>
        <p:nvPicPr>
          <p:cNvPr id="10" name="图片 9" descr="未XC标题-17"/>
          <p:cNvPicPr>
            <a:picLocks noChangeAspect="1"/>
          </p:cNvPicPr>
          <p:nvPr/>
        </p:nvPicPr>
        <p:blipFill>
          <a:blip r:embed="rId6"/>
          <a:stretch>
            <a:fillRect/>
          </a:stretch>
        </p:blipFill>
        <p:spPr>
          <a:xfrm>
            <a:off x="311785" y="3902710"/>
            <a:ext cx="3277235" cy="2648585"/>
          </a:xfrm>
          <a:prstGeom prst="rect">
            <a:avLst/>
          </a:prstGeom>
        </p:spPr>
      </p:pic>
      <p:pic>
        <p:nvPicPr>
          <p:cNvPr id="11" name="图片 10" descr="未XC标题-18"/>
          <p:cNvPicPr>
            <a:picLocks noChangeAspect="1"/>
          </p:cNvPicPr>
          <p:nvPr/>
        </p:nvPicPr>
        <p:blipFill>
          <a:blip r:embed="rId7"/>
          <a:stretch>
            <a:fillRect/>
          </a:stretch>
        </p:blipFill>
        <p:spPr>
          <a:xfrm>
            <a:off x="8682990" y="4048125"/>
            <a:ext cx="3204845" cy="2590165"/>
          </a:xfrm>
          <a:prstGeom prst="rect">
            <a:avLst/>
          </a:prstGeom>
        </p:spPr>
      </p:pic>
      <p:sp>
        <p:nvSpPr>
          <p:cNvPr id="54" name="圆角矩形 53"/>
          <p:cNvSpPr/>
          <p:nvPr/>
        </p:nvSpPr>
        <p:spPr>
          <a:xfrm>
            <a:off x="4129444" y="5227002"/>
            <a:ext cx="4103986" cy="339090"/>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a:solidFill>
                  <a:schemeClr val="bg1"/>
                </a:solidFill>
                <a:latin typeface="+mn-ea"/>
                <a:cs typeface="+mn-ea"/>
                <a:sym typeface="+mn-lt"/>
              </a:rPr>
              <a:t>李贵林</a:t>
            </a:r>
            <a:endParaRPr lang="en-US" altLang="zh-CN" sz="1600" dirty="0">
              <a:solidFill>
                <a:schemeClr val="bg1"/>
              </a:solidFill>
              <a:latin typeface="+mn-ea"/>
              <a:cs typeface="+mn-ea"/>
              <a:sym typeface="+mn-lt"/>
            </a:endParaRPr>
          </a:p>
        </p:txBody>
      </p:sp>
      <p:sp>
        <p:nvSpPr>
          <p:cNvPr id="4" name="矩形 3">
            <a:extLst>
              <a:ext uri="{FF2B5EF4-FFF2-40B4-BE49-F238E27FC236}">
                <a16:creationId xmlns:a16="http://schemas.microsoft.com/office/drawing/2014/main" id="{17A8704A-8555-49D4-ABF7-C8AD53A77BEF}"/>
              </a:ext>
            </a:extLst>
          </p:cNvPr>
          <p:cNvSpPr/>
          <p:nvPr/>
        </p:nvSpPr>
        <p:spPr>
          <a:xfrm>
            <a:off x="3922739" y="2550249"/>
            <a:ext cx="4420411" cy="1754326"/>
          </a:xfrm>
          <a:prstGeom prst="rect">
            <a:avLst/>
          </a:prstGeom>
          <a:noFill/>
        </p:spPr>
        <p:txBody>
          <a:bodyPr wrap="square" lIns="91440" tIns="45720" rIns="91440" bIns="45720">
            <a:spAutoFit/>
          </a:bodyPr>
          <a:lstStyle/>
          <a:p>
            <a:pPr algn="ctr"/>
            <a:r>
              <a:rPr lang="zh-CN" altLang="zh-CN" sz="5400" b="1" dirty="0">
                <a:ln w="0"/>
                <a:solidFill>
                  <a:schemeClr val="bg1"/>
                </a:solidFill>
                <a:effectLst>
                  <a:reflection blurRad="6350" stA="53000" endA="300" endPos="35500" dir="5400000" sy="-90000" algn="bl" rotWithShape="0"/>
                </a:effectLst>
                <a:latin typeface="+mn-ea"/>
              </a:rPr>
              <a:t>树结构的综合运用实验</a:t>
            </a:r>
            <a:endParaRPr lang="zh-CN" altLang="en-US" sz="5400" b="1" dirty="0">
              <a:ln w="0"/>
              <a:solidFill>
                <a:schemeClr val="bg1"/>
              </a:solidFill>
              <a:effectLst>
                <a:reflection blurRad="6350" stA="53000" endA="300" endPos="35500" dir="5400000" sy="-90000" algn="bl" rotWithShape="0"/>
              </a:effectLst>
              <a:latin typeface="+mn-ea"/>
            </a:endParaRPr>
          </a:p>
        </p:txBody>
      </p:sp>
    </p:spTree>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wipe(right)">
                                      <p:cBhvr>
                                        <p:cTn id="11" dur="500"/>
                                        <p:tgtEl>
                                          <p:spTgt spid="11"/>
                                        </p:tgtEl>
                                      </p:cBhvr>
                                    </p:animEffect>
                                  </p:childTnLst>
                                </p:cTn>
                              </p:par>
                            </p:childTnLst>
                          </p:cTn>
                        </p:par>
                        <p:par>
                          <p:cTn id="12" fill="hold">
                            <p:stCondLst>
                              <p:cond delay="1000"/>
                            </p:stCondLst>
                            <p:childTnLst>
                              <p:par>
                                <p:cTn id="13" presetID="47"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1000"/>
                                        <p:tgtEl>
                                          <p:spTgt spid="6"/>
                                        </p:tgtEl>
                                      </p:cBhvr>
                                    </p:animEffect>
                                    <p:anim calcmode="lin" valueType="num">
                                      <p:cBhvr>
                                        <p:cTn id="16" dur="1000" fill="hold"/>
                                        <p:tgtEl>
                                          <p:spTgt spid="6"/>
                                        </p:tgtEl>
                                        <p:attrNameLst>
                                          <p:attrName>ppt_x</p:attrName>
                                        </p:attrNameLst>
                                      </p:cBhvr>
                                      <p:tavLst>
                                        <p:tav tm="0">
                                          <p:val>
                                            <p:strVal val="#ppt_x"/>
                                          </p:val>
                                        </p:tav>
                                        <p:tav tm="100000">
                                          <p:val>
                                            <p:strVal val="#ppt_x"/>
                                          </p:val>
                                        </p:tav>
                                      </p:tavLst>
                                    </p:anim>
                                    <p:anim calcmode="lin" valueType="num">
                                      <p:cBhvr>
                                        <p:cTn id="17" dur="1000" fill="hold"/>
                                        <p:tgtEl>
                                          <p:spTgt spid="6"/>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7" presetClass="entr" presetSubtype="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47"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1000"/>
                                        <p:tgtEl>
                                          <p:spTgt spid="8"/>
                                        </p:tgtEl>
                                      </p:cBhvr>
                                    </p:animEffect>
                                    <p:anim calcmode="lin" valueType="num">
                                      <p:cBhvr>
                                        <p:cTn id="28" dur="1000" fill="hold"/>
                                        <p:tgtEl>
                                          <p:spTgt spid="8"/>
                                        </p:tgtEl>
                                        <p:attrNameLst>
                                          <p:attrName>ppt_x</p:attrName>
                                        </p:attrNameLst>
                                      </p:cBhvr>
                                      <p:tavLst>
                                        <p:tav tm="0">
                                          <p:val>
                                            <p:strVal val="#ppt_x"/>
                                          </p:val>
                                        </p:tav>
                                        <p:tav tm="100000">
                                          <p:val>
                                            <p:strVal val="#ppt_x"/>
                                          </p:val>
                                        </p:tav>
                                      </p:tavLst>
                                    </p:anim>
                                    <p:anim calcmode="lin" valueType="num">
                                      <p:cBhvr>
                                        <p:cTn id="29" dur="10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4000"/>
                            </p:stCondLst>
                            <p:childTnLst>
                              <p:par>
                                <p:cTn id="31" presetID="42" presetClass="entr" presetSubtype="0" fill="hold" grpId="0" nodeType="after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1000"/>
                                        <p:tgtEl>
                                          <p:spTgt spid="4"/>
                                        </p:tgtEl>
                                      </p:cBhvr>
                                    </p:animEffect>
                                    <p:anim calcmode="lin" valueType="num">
                                      <p:cBhvr>
                                        <p:cTn id="34" dur="1000" fill="hold"/>
                                        <p:tgtEl>
                                          <p:spTgt spid="4"/>
                                        </p:tgtEl>
                                        <p:attrNameLst>
                                          <p:attrName>ppt_x</p:attrName>
                                        </p:attrNameLst>
                                      </p:cBhvr>
                                      <p:tavLst>
                                        <p:tav tm="0">
                                          <p:val>
                                            <p:strVal val="#ppt_x"/>
                                          </p:val>
                                        </p:tav>
                                        <p:tav tm="100000">
                                          <p:val>
                                            <p:strVal val="#ppt_x"/>
                                          </p:val>
                                        </p:tav>
                                      </p:tavLst>
                                    </p:anim>
                                    <p:anim calcmode="lin" valueType="num">
                                      <p:cBhvr>
                                        <p:cTn id="35" dur="1000" fill="hold"/>
                                        <p:tgtEl>
                                          <p:spTgt spid="4"/>
                                        </p:tgtEl>
                                        <p:attrNameLst>
                                          <p:attrName>ppt_y</p:attrName>
                                        </p:attrNameLst>
                                      </p:cBhvr>
                                      <p:tavLst>
                                        <p:tav tm="0">
                                          <p:val>
                                            <p:strVal val="#ppt_y+.1"/>
                                          </p:val>
                                        </p:tav>
                                        <p:tav tm="100000">
                                          <p:val>
                                            <p:strVal val="#ppt_y"/>
                                          </p:val>
                                        </p:tav>
                                      </p:tavLst>
                                    </p:anim>
                                  </p:childTnLst>
                                </p:cTn>
                              </p:par>
                            </p:childTnLst>
                          </p:cTn>
                        </p:par>
                        <p:par>
                          <p:cTn id="36" fill="hold">
                            <p:stCondLst>
                              <p:cond delay="5000"/>
                            </p:stCondLst>
                            <p:childTnLst>
                              <p:par>
                                <p:cTn id="37" presetID="16" presetClass="entr" presetSubtype="37" fill="hold" grpId="0" nodeType="afterEffect">
                                  <p:stCondLst>
                                    <p:cond delay="0"/>
                                  </p:stCondLst>
                                  <p:childTnLst>
                                    <p:set>
                                      <p:cBhvr>
                                        <p:cTn id="38" dur="1" fill="hold">
                                          <p:stCondLst>
                                            <p:cond delay="0"/>
                                          </p:stCondLst>
                                        </p:cTn>
                                        <p:tgtEl>
                                          <p:spTgt spid="54"/>
                                        </p:tgtEl>
                                        <p:attrNameLst>
                                          <p:attrName>style.visibility</p:attrName>
                                        </p:attrNameLst>
                                      </p:cBhvr>
                                      <p:to>
                                        <p:strVal val="visible"/>
                                      </p:to>
                                    </p:set>
                                    <p:animEffect transition="in" filter="barn(outVertical)">
                                      <p:cBhvr>
                                        <p:cTn id="39"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bldLvl="0" animBg="1"/>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8A58295F-10CA-2836-6B9D-10B92366E43A}"/>
              </a:ext>
            </a:extLst>
          </p:cNvPr>
          <p:cNvSpPr>
            <a:spLocks noGrp="1"/>
          </p:cNvSpPr>
          <p:nvPr>
            <p:ph idx="1"/>
          </p:nvPr>
        </p:nvSpPr>
        <p:spPr>
          <a:xfrm>
            <a:off x="838200" y="254888"/>
            <a:ext cx="10515600" cy="3517900"/>
          </a:xfrm>
        </p:spPr>
        <p:txBody>
          <a:bodyPr>
            <a:normAutofit/>
          </a:bodyPr>
          <a:lstStyle/>
          <a:p>
            <a:pPr algn="l">
              <a:buFont typeface="Arial" panose="020B0604020202020204" pitchFamily="34" charset="0"/>
              <a:buChar char="•"/>
            </a:pPr>
            <a:r>
              <a:rPr lang="zh-CN" altLang="en-US" b="0" i="0" dirty="0">
                <a:solidFill>
                  <a:srgbClr val="B22222"/>
                </a:solidFill>
                <a:effectLst/>
                <a:latin typeface="Helvetica Neue"/>
              </a:rPr>
              <a:t>红黑树对于结点的颜色设置不是任意的，需满足以下性质的二叉查找树才是红黑树：</a:t>
            </a:r>
            <a:endParaRPr lang="en-US" altLang="zh-CN" b="0" i="0" dirty="0">
              <a:solidFill>
                <a:srgbClr val="B22222"/>
              </a:solidFill>
              <a:effectLst/>
              <a:latin typeface="Helvetica Neue"/>
            </a:endParaRPr>
          </a:p>
          <a:p>
            <a:pPr lvl="1"/>
            <a:r>
              <a:rPr lang="en-US" altLang="zh-CN" b="0" i="0" dirty="0">
                <a:solidFill>
                  <a:srgbClr val="444444"/>
                </a:solidFill>
                <a:effectLst/>
                <a:latin typeface="Helvetica Neue"/>
              </a:rPr>
              <a:t>1. </a:t>
            </a:r>
            <a:r>
              <a:rPr lang="zh-CN" altLang="en-US" b="0" i="0" dirty="0">
                <a:solidFill>
                  <a:srgbClr val="444444"/>
                </a:solidFill>
                <a:effectLst/>
                <a:latin typeface="Helvetica Neue"/>
              </a:rPr>
              <a:t>树中的每个结点颜色不是红的，就是黑的；</a:t>
            </a:r>
          </a:p>
          <a:p>
            <a:pPr lvl="1"/>
            <a:r>
              <a:rPr lang="en-US" altLang="zh-CN" b="0" i="0" dirty="0">
                <a:solidFill>
                  <a:srgbClr val="444444"/>
                </a:solidFill>
                <a:effectLst/>
                <a:latin typeface="Helvetica Neue"/>
              </a:rPr>
              <a:t>2. </a:t>
            </a:r>
            <a:r>
              <a:rPr lang="zh-CN" altLang="en-US" b="0" i="0" dirty="0">
                <a:solidFill>
                  <a:srgbClr val="444444"/>
                </a:solidFill>
                <a:effectLst/>
                <a:latin typeface="Helvetica Neue"/>
              </a:rPr>
              <a:t>根结点的颜色是黑的；</a:t>
            </a:r>
          </a:p>
          <a:p>
            <a:pPr lvl="1"/>
            <a:r>
              <a:rPr lang="en-US" altLang="zh-CN" b="0" i="0" dirty="0">
                <a:solidFill>
                  <a:srgbClr val="444444"/>
                </a:solidFill>
                <a:effectLst/>
                <a:latin typeface="Helvetica Neue"/>
              </a:rPr>
              <a:t>3. </a:t>
            </a:r>
            <a:r>
              <a:rPr lang="zh-CN" altLang="en-US" b="0" i="0" dirty="0">
                <a:solidFill>
                  <a:srgbClr val="444444"/>
                </a:solidFill>
                <a:effectLst/>
                <a:latin typeface="Helvetica Neue"/>
              </a:rPr>
              <a:t>所有为 </a:t>
            </a:r>
            <a:r>
              <a:rPr lang="en-US" altLang="zh-CN" b="0" i="0" dirty="0">
                <a:solidFill>
                  <a:srgbClr val="444444"/>
                </a:solidFill>
                <a:effectLst/>
                <a:latin typeface="Helvetica Neue"/>
              </a:rPr>
              <a:t>nil </a:t>
            </a:r>
            <a:r>
              <a:rPr lang="zh-CN" altLang="en-US" b="0" i="0" dirty="0">
                <a:solidFill>
                  <a:srgbClr val="444444"/>
                </a:solidFill>
                <a:effectLst/>
                <a:latin typeface="Helvetica Neue"/>
              </a:rPr>
              <a:t>的叶子结点的颜色是黑的；（注意：叶子结点说的只是为空（</a:t>
            </a:r>
            <a:r>
              <a:rPr lang="en-US" altLang="zh-CN" b="0" i="0" dirty="0">
                <a:solidFill>
                  <a:srgbClr val="444444"/>
                </a:solidFill>
                <a:effectLst/>
                <a:latin typeface="Helvetica Neue"/>
              </a:rPr>
              <a:t>nil </a:t>
            </a:r>
            <a:r>
              <a:rPr lang="zh-CN" altLang="en-US" b="0" i="0" dirty="0">
                <a:solidFill>
                  <a:srgbClr val="444444"/>
                </a:solidFill>
                <a:effectLst/>
                <a:latin typeface="Helvetica Neue"/>
              </a:rPr>
              <a:t>或 </a:t>
            </a:r>
            <a:r>
              <a:rPr lang="en-US" altLang="zh-CN" b="0" i="0" dirty="0">
                <a:solidFill>
                  <a:srgbClr val="444444"/>
                </a:solidFill>
                <a:effectLst/>
                <a:latin typeface="Helvetica Neue"/>
              </a:rPr>
              <a:t>NULL</a:t>
            </a:r>
            <a:r>
              <a:rPr lang="zh-CN" altLang="en-US" b="0" i="0" dirty="0">
                <a:solidFill>
                  <a:srgbClr val="444444"/>
                </a:solidFill>
                <a:effectLst/>
                <a:latin typeface="Helvetica Neue"/>
              </a:rPr>
              <a:t>）的叶子结点！）</a:t>
            </a:r>
          </a:p>
          <a:p>
            <a:pPr lvl="1"/>
            <a:r>
              <a:rPr lang="en-US" altLang="zh-CN" b="0" i="0" dirty="0">
                <a:solidFill>
                  <a:srgbClr val="444444"/>
                </a:solidFill>
                <a:effectLst/>
                <a:latin typeface="Helvetica Neue"/>
              </a:rPr>
              <a:t>4. </a:t>
            </a:r>
            <a:r>
              <a:rPr lang="zh-CN" altLang="en-US" b="0" i="0" dirty="0">
                <a:solidFill>
                  <a:srgbClr val="444444"/>
                </a:solidFill>
                <a:effectLst/>
                <a:latin typeface="Helvetica Neue"/>
              </a:rPr>
              <a:t>如果此结点是红的，那么它的两个孩子结点全部都是黑的；</a:t>
            </a:r>
          </a:p>
          <a:p>
            <a:pPr lvl="1"/>
            <a:r>
              <a:rPr lang="en-US" altLang="zh-CN" b="0" i="0" dirty="0">
                <a:solidFill>
                  <a:srgbClr val="444444"/>
                </a:solidFill>
                <a:effectLst/>
                <a:latin typeface="Helvetica Neue"/>
              </a:rPr>
              <a:t>5. </a:t>
            </a:r>
            <a:r>
              <a:rPr lang="zh-CN" altLang="en-US" b="0" i="0" dirty="0">
                <a:solidFill>
                  <a:srgbClr val="444444"/>
                </a:solidFill>
                <a:effectLst/>
                <a:latin typeface="Helvetica Neue"/>
              </a:rPr>
              <a:t>对于每个结点，从该结点到该结点的所有子孙结点的所有路径上包含有相同数目的黑结点。</a:t>
            </a:r>
          </a:p>
        </p:txBody>
      </p:sp>
      <p:pic>
        <p:nvPicPr>
          <p:cNvPr id="1026" name="Picture 2">
            <a:extLst>
              <a:ext uri="{FF2B5EF4-FFF2-40B4-BE49-F238E27FC236}">
                <a16:creationId xmlns:a16="http://schemas.microsoft.com/office/drawing/2014/main" id="{5F255981-8FFC-9547-E8FD-1E892D1E0F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9350" y="3924300"/>
            <a:ext cx="7353300" cy="2678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4553611"/>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BA5EE1-8DAB-2B18-37A0-E1EFCC64AD7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832BA050-C5EC-71E6-8A58-6AED8B1E572F}"/>
              </a:ext>
            </a:extLst>
          </p:cNvPr>
          <p:cNvSpPr>
            <a:spLocks noGrp="1"/>
          </p:cNvSpPr>
          <p:nvPr>
            <p:ph idx="1"/>
          </p:nvPr>
        </p:nvSpPr>
        <p:spPr/>
        <p:txBody>
          <a:bodyPr/>
          <a:lstStyle/>
          <a:p>
            <a:pPr algn="l">
              <a:buFont typeface="Arial" panose="020B0604020202020204" pitchFamily="34" charset="0"/>
              <a:buChar char="•"/>
            </a:pPr>
            <a:r>
              <a:rPr lang="zh-CN" altLang="en-US" b="0" i="0" dirty="0">
                <a:solidFill>
                  <a:srgbClr val="444444"/>
                </a:solidFill>
                <a:effectLst/>
                <a:latin typeface="Helvetica Neue"/>
              </a:rPr>
              <a:t>红黑树本身作为一棵二叉查找树，所以其任务就是用于动态表中数据的插入和删除的操作。在进行该操作时，避免不了会破坏红黑树的结构，此时就需要进行适当的调整，使其重新成为一棵红黑树，可以从两个方面着手对树进行调整：</a:t>
            </a:r>
            <a:endParaRPr lang="en-US" altLang="zh-CN" b="0" i="0" dirty="0">
              <a:solidFill>
                <a:srgbClr val="444444"/>
              </a:solidFill>
              <a:effectLst/>
              <a:latin typeface="Helvetica Neue"/>
            </a:endParaRPr>
          </a:p>
          <a:p>
            <a:pPr lvl="1"/>
            <a:r>
              <a:rPr lang="zh-CN" altLang="en-US" b="0" i="0" dirty="0">
                <a:solidFill>
                  <a:srgbClr val="444444"/>
                </a:solidFill>
                <a:effectLst/>
                <a:latin typeface="Helvetica Neue"/>
              </a:rPr>
              <a:t>调整树中某些结点的指针结构；</a:t>
            </a:r>
          </a:p>
          <a:p>
            <a:pPr lvl="1"/>
            <a:r>
              <a:rPr lang="zh-CN" altLang="en-US" b="0" i="0" dirty="0">
                <a:solidFill>
                  <a:srgbClr val="444444"/>
                </a:solidFill>
                <a:effectLst/>
                <a:latin typeface="Helvetica Neue"/>
              </a:rPr>
              <a:t>调整树中某些结点的颜色；</a:t>
            </a:r>
          </a:p>
          <a:p>
            <a:endParaRPr lang="zh-CN" altLang="en-US" dirty="0"/>
          </a:p>
        </p:txBody>
      </p:sp>
    </p:spTree>
    <p:extLst>
      <p:ext uri="{BB962C8B-B14F-4D97-AF65-F5344CB8AC3E}">
        <p14:creationId xmlns:p14="http://schemas.microsoft.com/office/powerpoint/2010/main" val="582469220"/>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1933DD-6AB3-E1E3-EB2C-3CBD54579D15}"/>
              </a:ext>
            </a:extLst>
          </p:cNvPr>
          <p:cNvSpPr>
            <a:spLocks noGrp="1"/>
          </p:cNvSpPr>
          <p:nvPr>
            <p:ph type="title"/>
          </p:nvPr>
        </p:nvSpPr>
        <p:spPr>
          <a:xfrm>
            <a:off x="838200" y="114300"/>
            <a:ext cx="10515600" cy="1325563"/>
          </a:xfrm>
        </p:spPr>
        <p:txBody>
          <a:bodyPr/>
          <a:lstStyle/>
          <a:p>
            <a:r>
              <a:rPr lang="zh-CN" altLang="en-US" dirty="0"/>
              <a:t>建立红黑树的演示动画</a:t>
            </a:r>
          </a:p>
        </p:txBody>
      </p:sp>
      <p:pic>
        <p:nvPicPr>
          <p:cNvPr id="4" name="红黑树演示 ">
            <a:hlinkClick r:id="" action="ppaction://media"/>
            <a:extLst>
              <a:ext uri="{FF2B5EF4-FFF2-40B4-BE49-F238E27FC236}">
                <a16:creationId xmlns:a16="http://schemas.microsoft.com/office/drawing/2014/main" id="{66DCE8DE-B183-9E1A-8AD2-199601EF12C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76808" y="1356821"/>
            <a:ext cx="7838383" cy="5224954"/>
          </a:xfrm>
        </p:spPr>
      </p:pic>
    </p:spTree>
    <p:extLst>
      <p:ext uri="{BB962C8B-B14F-4D97-AF65-F5344CB8AC3E}">
        <p14:creationId xmlns:p14="http://schemas.microsoft.com/office/powerpoint/2010/main" val="3262887171"/>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51A3FF-27CE-BBAF-B976-748FD0A6453B}"/>
              </a:ext>
            </a:extLst>
          </p:cNvPr>
          <p:cNvSpPr>
            <a:spLocks noGrp="1"/>
          </p:cNvSpPr>
          <p:nvPr>
            <p:ph type="title"/>
          </p:nvPr>
        </p:nvSpPr>
        <p:spPr/>
        <p:txBody>
          <a:bodyPr/>
          <a:lstStyle/>
          <a:p>
            <a:r>
              <a:rPr lang="zh-CN" altLang="en-US" b="1" i="0" dirty="0">
                <a:solidFill>
                  <a:srgbClr val="444444"/>
                </a:solidFill>
                <a:effectLst/>
                <a:latin typeface="Helvetica Neue"/>
              </a:rPr>
              <a:t>红黑树的旋转</a:t>
            </a:r>
            <a:endParaRPr lang="zh-CN" altLang="en-US" dirty="0"/>
          </a:p>
        </p:txBody>
      </p:sp>
      <p:sp>
        <p:nvSpPr>
          <p:cNvPr id="3" name="内容占位符 2">
            <a:extLst>
              <a:ext uri="{FF2B5EF4-FFF2-40B4-BE49-F238E27FC236}">
                <a16:creationId xmlns:a16="http://schemas.microsoft.com/office/drawing/2014/main" id="{DAFF7623-053C-C797-4F75-65F2F06C3918}"/>
              </a:ext>
            </a:extLst>
          </p:cNvPr>
          <p:cNvSpPr>
            <a:spLocks noGrp="1"/>
          </p:cNvSpPr>
          <p:nvPr>
            <p:ph idx="1"/>
          </p:nvPr>
        </p:nvSpPr>
        <p:spPr/>
        <p:txBody>
          <a:bodyPr/>
          <a:lstStyle/>
          <a:p>
            <a:r>
              <a:rPr lang="zh-CN" altLang="en-US" dirty="0"/>
              <a:t>当使用红黑树进行插入或者删除结点的操作时，可能会破坏红黑树的</a:t>
            </a:r>
            <a:r>
              <a:rPr lang="en-US" altLang="zh-CN" dirty="0"/>
              <a:t>5</a:t>
            </a:r>
            <a:r>
              <a:rPr lang="zh-CN" altLang="en-US" dirty="0"/>
              <a:t>条性质，从而变成了一棵普通树，此时就可以通过对树中的某些子树进行旋转，从而使整棵树重新变为一棵红黑树。</a:t>
            </a:r>
          </a:p>
          <a:p>
            <a:r>
              <a:rPr lang="zh-CN" altLang="en-US" dirty="0"/>
              <a:t>旋转操作分为左旋和右旋，如图所示的是对一棵二叉查找树中局部子树进行左旋和右旋操作：</a:t>
            </a:r>
          </a:p>
        </p:txBody>
      </p:sp>
      <p:pic>
        <p:nvPicPr>
          <p:cNvPr id="2050" name="Picture 2">
            <a:extLst>
              <a:ext uri="{FF2B5EF4-FFF2-40B4-BE49-F238E27FC236}">
                <a16:creationId xmlns:a16="http://schemas.microsoft.com/office/drawing/2014/main" id="{59A8D87D-24FC-1425-35CC-31A16DFA0B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95663" y="4135718"/>
            <a:ext cx="4786312" cy="2252382"/>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F5912C72-FBDB-CFC7-3511-978B98B0E778}"/>
              </a:ext>
            </a:extLst>
          </p:cNvPr>
          <p:cNvPicPr>
            <a:picLocks noChangeAspect="1"/>
          </p:cNvPicPr>
          <p:nvPr/>
        </p:nvPicPr>
        <p:blipFill>
          <a:blip r:embed="rId3"/>
          <a:stretch>
            <a:fillRect/>
          </a:stretch>
        </p:blipFill>
        <p:spPr>
          <a:xfrm>
            <a:off x="3090836" y="4478530"/>
            <a:ext cx="609653" cy="563929"/>
          </a:xfrm>
          <a:prstGeom prst="rect">
            <a:avLst/>
          </a:prstGeom>
        </p:spPr>
      </p:pic>
      <p:pic>
        <p:nvPicPr>
          <p:cNvPr id="8" name="图片 7">
            <a:extLst>
              <a:ext uri="{FF2B5EF4-FFF2-40B4-BE49-F238E27FC236}">
                <a16:creationId xmlns:a16="http://schemas.microsoft.com/office/drawing/2014/main" id="{CAA05AE8-4F27-8871-17FD-78A7C27CD3B6}"/>
              </a:ext>
            </a:extLst>
          </p:cNvPr>
          <p:cNvPicPr>
            <a:picLocks noChangeAspect="1"/>
          </p:cNvPicPr>
          <p:nvPr/>
        </p:nvPicPr>
        <p:blipFill>
          <a:blip r:embed="rId4"/>
          <a:stretch>
            <a:fillRect/>
          </a:stretch>
        </p:blipFill>
        <p:spPr>
          <a:xfrm>
            <a:off x="7914866" y="4462488"/>
            <a:ext cx="525536" cy="515803"/>
          </a:xfrm>
          <a:prstGeom prst="rect">
            <a:avLst/>
          </a:prstGeom>
        </p:spPr>
      </p:pic>
    </p:spTree>
    <p:extLst>
      <p:ext uri="{BB962C8B-B14F-4D97-AF65-F5344CB8AC3E}">
        <p14:creationId xmlns:p14="http://schemas.microsoft.com/office/powerpoint/2010/main" val="4210655953"/>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222F194-22CF-1DA2-C530-A7C16D8D3A6F}"/>
              </a:ext>
            </a:extLst>
          </p:cNvPr>
          <p:cNvSpPr>
            <a:spLocks noGrp="1"/>
          </p:cNvSpPr>
          <p:nvPr>
            <p:ph idx="1"/>
          </p:nvPr>
        </p:nvSpPr>
        <p:spPr>
          <a:xfrm>
            <a:off x="904875" y="720725"/>
            <a:ext cx="10515600" cy="2593975"/>
          </a:xfrm>
        </p:spPr>
        <p:txBody>
          <a:bodyPr>
            <a:normAutofit/>
          </a:bodyPr>
          <a:lstStyle/>
          <a:p>
            <a:r>
              <a:rPr lang="zh-CN" altLang="en-US" b="0" i="0" dirty="0">
                <a:solidFill>
                  <a:srgbClr val="B22222"/>
                </a:solidFill>
                <a:effectLst/>
                <a:latin typeface="Helvetica Neue"/>
              </a:rPr>
              <a:t>左旋：</a:t>
            </a:r>
            <a:r>
              <a:rPr lang="zh-CN" altLang="en-US" b="0" i="0" dirty="0">
                <a:solidFill>
                  <a:srgbClr val="444444"/>
                </a:solidFill>
                <a:effectLst/>
                <a:latin typeface="Helvetica Neue"/>
              </a:rPr>
              <a:t>如图所示，左旋时 </a:t>
            </a:r>
            <a:r>
              <a:rPr lang="en-US" altLang="zh-CN" b="0" i="0" dirty="0">
                <a:solidFill>
                  <a:srgbClr val="444444"/>
                </a:solidFill>
                <a:effectLst/>
                <a:latin typeface="Helvetica Neue"/>
              </a:rPr>
              <a:t>y </a:t>
            </a:r>
            <a:r>
              <a:rPr lang="zh-CN" altLang="en-US" b="0" i="0" dirty="0">
                <a:solidFill>
                  <a:srgbClr val="444444"/>
                </a:solidFill>
                <a:effectLst/>
                <a:latin typeface="Helvetica Neue"/>
              </a:rPr>
              <a:t>结点变为该部分子树的根结点，同时 </a:t>
            </a:r>
            <a:r>
              <a:rPr lang="en-US" altLang="zh-CN" b="0" i="0" dirty="0">
                <a:solidFill>
                  <a:srgbClr val="444444"/>
                </a:solidFill>
                <a:effectLst/>
                <a:latin typeface="Helvetica Neue"/>
              </a:rPr>
              <a:t>x </a:t>
            </a:r>
            <a:r>
              <a:rPr lang="zh-CN" altLang="en-US" b="0" i="0" dirty="0">
                <a:solidFill>
                  <a:srgbClr val="444444"/>
                </a:solidFill>
                <a:effectLst/>
                <a:latin typeface="Helvetica Neue"/>
              </a:rPr>
              <a:t>结点（连同其左子树 </a:t>
            </a:r>
            <a:r>
              <a:rPr lang="en-US" altLang="zh-CN" b="0" i="0" dirty="0">
                <a:solidFill>
                  <a:srgbClr val="444444"/>
                </a:solidFill>
                <a:effectLst/>
                <a:latin typeface="Helvetica Neue"/>
              </a:rPr>
              <a:t>a</a:t>
            </a:r>
            <a:r>
              <a:rPr lang="zh-CN" altLang="en-US" b="0" i="0" dirty="0">
                <a:solidFill>
                  <a:srgbClr val="444444"/>
                </a:solidFill>
                <a:effectLst/>
                <a:latin typeface="Helvetica Neue"/>
              </a:rPr>
              <a:t>）移动至 </a:t>
            </a:r>
            <a:r>
              <a:rPr lang="en-US" altLang="zh-CN" b="0" i="0" dirty="0">
                <a:solidFill>
                  <a:srgbClr val="444444"/>
                </a:solidFill>
                <a:effectLst/>
                <a:latin typeface="Helvetica Neue"/>
              </a:rPr>
              <a:t>y </a:t>
            </a:r>
            <a:r>
              <a:rPr lang="zh-CN" altLang="en-US" b="0" i="0" dirty="0">
                <a:solidFill>
                  <a:srgbClr val="444444"/>
                </a:solidFill>
                <a:effectLst/>
                <a:latin typeface="Helvetica Neue"/>
              </a:rPr>
              <a:t>结点的左孩子。若 </a:t>
            </a:r>
            <a:r>
              <a:rPr lang="en-US" altLang="zh-CN" b="0" i="0" dirty="0">
                <a:solidFill>
                  <a:srgbClr val="444444"/>
                </a:solidFill>
                <a:effectLst/>
                <a:latin typeface="Helvetica Neue"/>
              </a:rPr>
              <a:t>y </a:t>
            </a:r>
            <a:r>
              <a:rPr lang="zh-CN" altLang="en-US" b="0" i="0" dirty="0">
                <a:solidFill>
                  <a:srgbClr val="444444"/>
                </a:solidFill>
                <a:effectLst/>
                <a:latin typeface="Helvetica Neue"/>
              </a:rPr>
              <a:t>结点有左孩子 </a:t>
            </a:r>
            <a:r>
              <a:rPr lang="en-US" altLang="zh-CN" b="0" i="0" dirty="0">
                <a:solidFill>
                  <a:srgbClr val="444444"/>
                </a:solidFill>
                <a:effectLst/>
                <a:latin typeface="Helvetica Neue"/>
              </a:rPr>
              <a:t>b</a:t>
            </a:r>
            <a:r>
              <a:rPr lang="zh-CN" altLang="en-US" b="0" i="0" dirty="0">
                <a:solidFill>
                  <a:srgbClr val="444444"/>
                </a:solidFill>
                <a:effectLst/>
                <a:latin typeface="Helvetica Neue"/>
              </a:rPr>
              <a:t>，由于 </a:t>
            </a:r>
            <a:r>
              <a:rPr lang="en-US" altLang="zh-CN" b="0" i="0" dirty="0">
                <a:solidFill>
                  <a:srgbClr val="444444"/>
                </a:solidFill>
                <a:effectLst/>
                <a:latin typeface="Helvetica Neue"/>
              </a:rPr>
              <a:t>x </a:t>
            </a:r>
            <a:r>
              <a:rPr lang="zh-CN" altLang="en-US" b="0" i="0" dirty="0">
                <a:solidFill>
                  <a:srgbClr val="444444"/>
                </a:solidFill>
                <a:effectLst/>
                <a:latin typeface="Helvetica Neue"/>
              </a:rPr>
              <a:t>结点需占用其位置，所以调整至 </a:t>
            </a:r>
            <a:r>
              <a:rPr lang="en-US" altLang="zh-CN" b="0" i="0" dirty="0">
                <a:solidFill>
                  <a:srgbClr val="444444"/>
                </a:solidFill>
                <a:effectLst/>
                <a:latin typeface="Helvetica Neue"/>
              </a:rPr>
              <a:t>x </a:t>
            </a:r>
            <a:r>
              <a:rPr lang="zh-CN" altLang="en-US" b="0" i="0" dirty="0">
                <a:solidFill>
                  <a:srgbClr val="444444"/>
                </a:solidFill>
                <a:effectLst/>
                <a:latin typeface="Helvetica Neue"/>
              </a:rPr>
              <a:t>结点的右孩子处。</a:t>
            </a:r>
            <a:endParaRPr lang="en-US" altLang="zh-CN" b="0" i="0" dirty="0">
              <a:solidFill>
                <a:srgbClr val="444444"/>
              </a:solidFill>
              <a:effectLst/>
              <a:latin typeface="Helvetica Neue"/>
            </a:endParaRPr>
          </a:p>
          <a:p>
            <a:r>
              <a:rPr lang="zh-CN" altLang="en-US" dirty="0">
                <a:solidFill>
                  <a:srgbClr val="444444"/>
                </a:solidFill>
                <a:latin typeface="Helvetica Neue"/>
              </a:rPr>
              <a:t>涉及到</a:t>
            </a:r>
            <a:r>
              <a:rPr lang="en-US" altLang="zh-CN" dirty="0">
                <a:solidFill>
                  <a:srgbClr val="444444"/>
                </a:solidFill>
                <a:latin typeface="Helvetica Neue"/>
              </a:rPr>
              <a:t>3</a:t>
            </a:r>
            <a:r>
              <a:rPr lang="zh-CN" altLang="en-US" dirty="0">
                <a:solidFill>
                  <a:srgbClr val="444444"/>
                </a:solidFill>
                <a:latin typeface="Helvetica Neue"/>
              </a:rPr>
              <a:t>个节点：分别是节点</a:t>
            </a:r>
            <a:r>
              <a:rPr lang="en-US" altLang="zh-CN" dirty="0">
                <a:solidFill>
                  <a:srgbClr val="444444"/>
                </a:solidFill>
                <a:latin typeface="Helvetica Neue"/>
              </a:rPr>
              <a:t>x</a:t>
            </a:r>
            <a:r>
              <a:rPr lang="zh-CN" altLang="en-US" dirty="0">
                <a:solidFill>
                  <a:srgbClr val="444444"/>
                </a:solidFill>
                <a:latin typeface="Helvetica Neue"/>
              </a:rPr>
              <a:t>、节点</a:t>
            </a:r>
            <a:r>
              <a:rPr lang="en-US" altLang="zh-CN" dirty="0">
                <a:solidFill>
                  <a:srgbClr val="444444"/>
                </a:solidFill>
                <a:latin typeface="Helvetica Neue"/>
              </a:rPr>
              <a:t>y</a:t>
            </a:r>
            <a:r>
              <a:rPr lang="zh-CN" altLang="en-US" dirty="0">
                <a:solidFill>
                  <a:srgbClr val="444444"/>
                </a:solidFill>
                <a:latin typeface="Helvetica Neue"/>
              </a:rPr>
              <a:t>和节点</a:t>
            </a:r>
            <a:r>
              <a:rPr lang="en-US" altLang="zh-CN" dirty="0">
                <a:solidFill>
                  <a:srgbClr val="444444"/>
                </a:solidFill>
                <a:latin typeface="Helvetica Neue"/>
              </a:rPr>
              <a:t>b</a:t>
            </a:r>
            <a:r>
              <a:rPr lang="zh-CN" altLang="en-US" dirty="0">
                <a:solidFill>
                  <a:srgbClr val="444444"/>
                </a:solidFill>
                <a:latin typeface="Helvetica Neue"/>
              </a:rPr>
              <a:t>。因此，左旋算法要分别调整这三个节点的孩子和父节点指针。</a:t>
            </a:r>
            <a:endParaRPr lang="en-US" altLang="zh-CN" dirty="0">
              <a:solidFill>
                <a:srgbClr val="444444"/>
              </a:solidFill>
              <a:latin typeface="Helvetica Neue"/>
            </a:endParaRPr>
          </a:p>
        </p:txBody>
      </p:sp>
      <p:pic>
        <p:nvPicPr>
          <p:cNvPr id="3074" name="Picture 2">
            <a:extLst>
              <a:ext uri="{FF2B5EF4-FFF2-40B4-BE49-F238E27FC236}">
                <a16:creationId xmlns:a16="http://schemas.microsoft.com/office/drawing/2014/main" id="{CBE56275-D534-E4F9-BE06-36506764BF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86138" y="3733801"/>
            <a:ext cx="4695825" cy="220980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7A9C5FBC-ED83-7C8F-6409-EA751B369CF6}"/>
              </a:ext>
            </a:extLst>
          </p:cNvPr>
          <p:cNvPicPr>
            <a:picLocks noChangeAspect="1"/>
          </p:cNvPicPr>
          <p:nvPr/>
        </p:nvPicPr>
        <p:blipFill>
          <a:blip r:embed="rId3"/>
          <a:stretch>
            <a:fillRect/>
          </a:stretch>
        </p:blipFill>
        <p:spPr>
          <a:xfrm>
            <a:off x="3058752" y="4077478"/>
            <a:ext cx="609653" cy="563929"/>
          </a:xfrm>
          <a:prstGeom prst="rect">
            <a:avLst/>
          </a:prstGeom>
        </p:spPr>
      </p:pic>
      <p:pic>
        <p:nvPicPr>
          <p:cNvPr id="4" name="图片 3">
            <a:extLst>
              <a:ext uri="{FF2B5EF4-FFF2-40B4-BE49-F238E27FC236}">
                <a16:creationId xmlns:a16="http://schemas.microsoft.com/office/drawing/2014/main" id="{79229324-7C62-5EA7-2A34-1B6500146266}"/>
              </a:ext>
            </a:extLst>
          </p:cNvPr>
          <p:cNvPicPr>
            <a:picLocks noChangeAspect="1"/>
          </p:cNvPicPr>
          <p:nvPr/>
        </p:nvPicPr>
        <p:blipFill>
          <a:blip r:embed="rId4"/>
          <a:stretch>
            <a:fillRect/>
          </a:stretch>
        </p:blipFill>
        <p:spPr>
          <a:xfrm>
            <a:off x="7914866" y="4109562"/>
            <a:ext cx="525536" cy="515803"/>
          </a:xfrm>
          <a:prstGeom prst="rect">
            <a:avLst/>
          </a:prstGeom>
        </p:spPr>
      </p:pic>
    </p:spTree>
    <p:extLst>
      <p:ext uri="{BB962C8B-B14F-4D97-AF65-F5344CB8AC3E}">
        <p14:creationId xmlns:p14="http://schemas.microsoft.com/office/powerpoint/2010/main" val="192932818"/>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16EA80-2F18-931F-4541-4EA8A8E1F809}"/>
              </a:ext>
            </a:extLst>
          </p:cNvPr>
          <p:cNvSpPr>
            <a:spLocks noGrp="1"/>
          </p:cNvSpPr>
          <p:nvPr>
            <p:ph type="title"/>
          </p:nvPr>
        </p:nvSpPr>
        <p:spPr/>
        <p:txBody>
          <a:bodyPr/>
          <a:lstStyle/>
          <a:p>
            <a:r>
              <a:rPr lang="zh-CN" altLang="en-US" b="1" i="0" dirty="0">
                <a:solidFill>
                  <a:srgbClr val="444444"/>
                </a:solidFill>
                <a:effectLst/>
                <a:latin typeface="Helvetica Neue"/>
              </a:rPr>
              <a:t>红黑树中插入新结点</a:t>
            </a:r>
            <a:endParaRPr lang="zh-CN" altLang="en-US" dirty="0"/>
          </a:p>
        </p:txBody>
      </p:sp>
      <p:sp>
        <p:nvSpPr>
          <p:cNvPr id="3" name="内容占位符 2">
            <a:extLst>
              <a:ext uri="{FF2B5EF4-FFF2-40B4-BE49-F238E27FC236}">
                <a16:creationId xmlns:a16="http://schemas.microsoft.com/office/drawing/2014/main" id="{E45E0882-E9DF-65CF-9E61-D111A2BFC8F0}"/>
              </a:ext>
            </a:extLst>
          </p:cNvPr>
          <p:cNvSpPr>
            <a:spLocks noGrp="1"/>
          </p:cNvSpPr>
          <p:nvPr>
            <p:ph idx="1"/>
          </p:nvPr>
        </p:nvSpPr>
        <p:spPr/>
        <p:txBody>
          <a:bodyPr>
            <a:normAutofit/>
          </a:bodyPr>
          <a:lstStyle/>
          <a:p>
            <a:pPr algn="l">
              <a:buFont typeface="Arial" panose="020B0604020202020204" pitchFamily="34" charset="0"/>
              <a:buChar char="•"/>
            </a:pPr>
            <a:r>
              <a:rPr lang="zh-CN" altLang="en-US" b="0" i="0" dirty="0">
                <a:solidFill>
                  <a:srgbClr val="444444"/>
                </a:solidFill>
                <a:effectLst/>
                <a:latin typeface="Helvetica Neue"/>
              </a:rPr>
              <a:t>当创建一个红黑树或者向已有红黑树中插入新的数据时，只需要按部就班地执行以下 </a:t>
            </a:r>
            <a:r>
              <a:rPr lang="en-US" altLang="zh-CN" b="0" i="0" dirty="0">
                <a:solidFill>
                  <a:srgbClr val="444444"/>
                </a:solidFill>
                <a:effectLst/>
                <a:latin typeface="Helvetica Neue"/>
              </a:rPr>
              <a:t>3 </a:t>
            </a:r>
            <a:r>
              <a:rPr lang="zh-CN" altLang="en-US" b="0" i="0" dirty="0">
                <a:solidFill>
                  <a:srgbClr val="444444"/>
                </a:solidFill>
                <a:effectLst/>
                <a:latin typeface="Helvetica Neue"/>
              </a:rPr>
              <a:t>步：</a:t>
            </a:r>
            <a:endParaRPr lang="en-US" altLang="zh-CN" b="0" i="0" dirty="0">
              <a:solidFill>
                <a:srgbClr val="444444"/>
              </a:solidFill>
              <a:effectLst/>
              <a:latin typeface="Helvetica Neue"/>
            </a:endParaRPr>
          </a:p>
          <a:p>
            <a:pPr lvl="1"/>
            <a:r>
              <a:rPr lang="zh-CN" altLang="en-US" b="0" i="0" dirty="0">
                <a:solidFill>
                  <a:srgbClr val="444444"/>
                </a:solidFill>
                <a:effectLst/>
                <a:latin typeface="Helvetica Neue"/>
              </a:rPr>
              <a:t>由于红黑树本身是一棵二叉查找树，所以在插入新的结点时，按照二叉查找树插入结点的方法，找到新结点插入的位置；</a:t>
            </a:r>
          </a:p>
          <a:p>
            <a:pPr lvl="1"/>
            <a:r>
              <a:rPr lang="zh-CN" altLang="en-US" dirty="0">
                <a:solidFill>
                  <a:srgbClr val="444444"/>
                </a:solidFill>
                <a:latin typeface="Helvetica Neue"/>
              </a:rPr>
              <a:t>对</a:t>
            </a:r>
            <a:r>
              <a:rPr lang="zh-CN" altLang="en-US" b="0" i="0" dirty="0">
                <a:solidFill>
                  <a:srgbClr val="444444"/>
                </a:solidFill>
                <a:effectLst/>
                <a:latin typeface="Helvetica Neue"/>
              </a:rPr>
              <a:t>新插入的结点初始化，并将颜色设置为红色后插入到指定位置；（将新结点初始化为红色插入后，不会破坏红黑树第 </a:t>
            </a:r>
            <a:r>
              <a:rPr lang="en-US" altLang="zh-CN" b="0" i="0" dirty="0">
                <a:solidFill>
                  <a:srgbClr val="444444"/>
                </a:solidFill>
                <a:effectLst/>
                <a:latin typeface="Helvetica Neue"/>
              </a:rPr>
              <a:t>5 </a:t>
            </a:r>
            <a:r>
              <a:rPr lang="zh-CN" altLang="en-US" b="0" i="0" dirty="0">
                <a:solidFill>
                  <a:srgbClr val="444444"/>
                </a:solidFill>
                <a:effectLst/>
                <a:latin typeface="Helvetica Neue"/>
              </a:rPr>
              <a:t>条的性质）</a:t>
            </a:r>
          </a:p>
          <a:p>
            <a:pPr lvl="1"/>
            <a:r>
              <a:rPr lang="zh-CN" altLang="en-US" b="0" i="0" dirty="0">
                <a:solidFill>
                  <a:srgbClr val="444444"/>
                </a:solidFill>
                <a:effectLst/>
                <a:latin typeface="Helvetica Neue"/>
              </a:rPr>
              <a:t>由于插入新的结点，可能会破坏红黑树第 </a:t>
            </a:r>
            <a:r>
              <a:rPr lang="en-US" altLang="zh-CN" b="0" i="0" dirty="0">
                <a:solidFill>
                  <a:srgbClr val="444444"/>
                </a:solidFill>
                <a:effectLst/>
                <a:latin typeface="Helvetica Neue"/>
              </a:rPr>
              <a:t>4 </a:t>
            </a:r>
            <a:r>
              <a:rPr lang="zh-CN" altLang="en-US" b="0" i="0" dirty="0">
                <a:solidFill>
                  <a:srgbClr val="444444"/>
                </a:solidFill>
                <a:effectLst/>
                <a:latin typeface="Helvetica Neue"/>
              </a:rPr>
              <a:t>条的性质（若其父结点颜色为红色，就破坏了红黑树的性质），此时需要调整二叉查找树，想办法通过旋转以及修改树中结点的颜色，使其重新成为红黑树！</a:t>
            </a:r>
          </a:p>
        </p:txBody>
      </p:sp>
    </p:spTree>
    <p:extLst>
      <p:ext uri="{BB962C8B-B14F-4D97-AF65-F5344CB8AC3E}">
        <p14:creationId xmlns:p14="http://schemas.microsoft.com/office/powerpoint/2010/main" val="4107281142"/>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0E24ECE8-2E70-7A51-373F-AD1E633F1DD3}"/>
              </a:ext>
            </a:extLst>
          </p:cNvPr>
          <p:cNvSpPr>
            <a:spLocks noGrp="1"/>
          </p:cNvSpPr>
          <p:nvPr>
            <p:ph idx="1"/>
          </p:nvPr>
        </p:nvSpPr>
        <p:spPr>
          <a:xfrm>
            <a:off x="838200" y="1123950"/>
            <a:ext cx="10515600" cy="4476750"/>
          </a:xfrm>
        </p:spPr>
        <p:txBody>
          <a:bodyPr>
            <a:normAutofit/>
          </a:bodyPr>
          <a:lstStyle/>
          <a:p>
            <a:pPr marL="0" indent="0" algn="l">
              <a:buNone/>
            </a:pPr>
            <a:r>
              <a:rPr lang="zh-CN" altLang="en-US" b="0" i="0" dirty="0">
                <a:solidFill>
                  <a:srgbClr val="444444"/>
                </a:solidFill>
                <a:effectLst/>
                <a:latin typeface="Helvetica Neue"/>
              </a:rPr>
              <a:t>插入结点的第 </a:t>
            </a:r>
            <a:r>
              <a:rPr lang="en-US" altLang="zh-CN" b="0" i="0" dirty="0">
                <a:solidFill>
                  <a:srgbClr val="444444"/>
                </a:solidFill>
                <a:effectLst/>
                <a:latin typeface="Helvetica Neue"/>
              </a:rPr>
              <a:t>1 </a:t>
            </a:r>
            <a:r>
              <a:rPr lang="zh-CN" altLang="en-US" b="0" i="0" dirty="0">
                <a:solidFill>
                  <a:srgbClr val="444444"/>
                </a:solidFill>
                <a:effectLst/>
                <a:latin typeface="Helvetica Neue"/>
              </a:rPr>
              <a:t>步和第 </a:t>
            </a:r>
            <a:r>
              <a:rPr lang="en-US" altLang="zh-CN" b="0" i="0" dirty="0">
                <a:solidFill>
                  <a:srgbClr val="444444"/>
                </a:solidFill>
                <a:effectLst/>
                <a:latin typeface="Helvetica Neue"/>
              </a:rPr>
              <a:t>2 </a:t>
            </a:r>
            <a:r>
              <a:rPr lang="zh-CN" altLang="en-US" b="0" i="0" dirty="0">
                <a:solidFill>
                  <a:srgbClr val="444444"/>
                </a:solidFill>
                <a:effectLst/>
                <a:latin typeface="Helvetica Neue"/>
              </a:rPr>
              <a:t>步都非常简单，关键在于最后一步对树的调整！在红黑树中插入结点时，根据插入位置的不同可分为以下 </a:t>
            </a:r>
            <a:r>
              <a:rPr lang="en-US" altLang="zh-CN" b="0" i="0" dirty="0">
                <a:solidFill>
                  <a:srgbClr val="444444"/>
                </a:solidFill>
                <a:effectLst/>
                <a:latin typeface="Helvetica Neue"/>
              </a:rPr>
              <a:t>3 </a:t>
            </a:r>
            <a:r>
              <a:rPr lang="zh-CN" altLang="en-US" b="0" i="0" dirty="0">
                <a:solidFill>
                  <a:srgbClr val="444444"/>
                </a:solidFill>
                <a:effectLst/>
                <a:latin typeface="Helvetica Neue"/>
              </a:rPr>
              <a:t>种情况：</a:t>
            </a:r>
            <a:endParaRPr lang="en-US" altLang="zh-CN" b="0" i="0" dirty="0">
              <a:solidFill>
                <a:srgbClr val="444444"/>
              </a:solidFill>
              <a:effectLst/>
              <a:latin typeface="Helvetica Neue"/>
            </a:endParaRPr>
          </a:p>
          <a:p>
            <a:pPr lvl="1">
              <a:buFont typeface="+mj-lt"/>
              <a:buAutoNum type="arabicPeriod"/>
            </a:pPr>
            <a:r>
              <a:rPr lang="zh-CN" altLang="en-US" b="0" i="0" dirty="0">
                <a:solidFill>
                  <a:srgbClr val="444444"/>
                </a:solidFill>
                <a:effectLst/>
                <a:latin typeface="Helvetica Neue"/>
              </a:rPr>
              <a:t>插入位置为整棵树的树根。</a:t>
            </a:r>
            <a:endParaRPr lang="en-US" altLang="zh-CN" b="0" i="0" dirty="0">
              <a:solidFill>
                <a:srgbClr val="444444"/>
              </a:solidFill>
              <a:effectLst/>
              <a:latin typeface="Helvetica Neue"/>
            </a:endParaRPr>
          </a:p>
          <a:p>
            <a:pPr marL="914400" lvl="2" indent="0">
              <a:buNone/>
            </a:pPr>
            <a:r>
              <a:rPr lang="zh-CN" altLang="en-US" b="0" i="0" dirty="0">
                <a:solidFill>
                  <a:srgbClr val="444444"/>
                </a:solidFill>
                <a:effectLst/>
                <a:latin typeface="Helvetica Neue"/>
              </a:rPr>
              <a:t>处理办法：只需要将插入结点的颜色改为黑色即可。</a:t>
            </a:r>
          </a:p>
          <a:p>
            <a:pPr lvl="1">
              <a:buFont typeface="+mj-lt"/>
              <a:buAutoNum type="arabicPeriod"/>
            </a:pPr>
            <a:r>
              <a:rPr lang="zh-CN" altLang="en-US" b="0" i="0" dirty="0">
                <a:solidFill>
                  <a:srgbClr val="444444"/>
                </a:solidFill>
                <a:effectLst/>
                <a:latin typeface="Helvetica Neue"/>
              </a:rPr>
              <a:t>插入位置的双亲结点的颜色为黑色。</a:t>
            </a:r>
            <a:endParaRPr lang="en-US" altLang="zh-CN" b="0" i="0" dirty="0">
              <a:solidFill>
                <a:srgbClr val="444444"/>
              </a:solidFill>
              <a:effectLst/>
              <a:latin typeface="Helvetica Neue"/>
            </a:endParaRPr>
          </a:p>
          <a:p>
            <a:pPr marL="914400" lvl="2" indent="0">
              <a:buNone/>
            </a:pPr>
            <a:r>
              <a:rPr lang="zh-CN" altLang="en-US" b="0" i="0" dirty="0">
                <a:solidFill>
                  <a:srgbClr val="444444"/>
                </a:solidFill>
                <a:effectLst/>
                <a:latin typeface="Helvetica Neue"/>
              </a:rPr>
              <a:t>处理方法：此种情况不需要做任何工作，新插入的颜色为红色的结点不会破坏红黑树的性质。</a:t>
            </a:r>
          </a:p>
          <a:p>
            <a:pPr lvl="1">
              <a:buFont typeface="+mj-lt"/>
              <a:buAutoNum type="arabicPeriod"/>
            </a:pPr>
            <a:r>
              <a:rPr lang="zh-CN" altLang="en-US" b="0" i="0" dirty="0">
                <a:solidFill>
                  <a:srgbClr val="444444"/>
                </a:solidFill>
                <a:effectLst/>
                <a:latin typeface="Helvetica Neue"/>
              </a:rPr>
              <a:t>插入位置的双亲结点的颜色为红色。</a:t>
            </a:r>
            <a:endParaRPr lang="en-US" altLang="zh-CN" b="0" i="0" dirty="0">
              <a:solidFill>
                <a:srgbClr val="444444"/>
              </a:solidFill>
              <a:effectLst/>
              <a:latin typeface="Helvetica Neue"/>
            </a:endParaRPr>
          </a:p>
          <a:p>
            <a:pPr marL="914400" lvl="2" indent="0">
              <a:buNone/>
            </a:pPr>
            <a:r>
              <a:rPr lang="zh-CN" altLang="en-US" b="0" i="0" dirty="0">
                <a:solidFill>
                  <a:srgbClr val="444444"/>
                </a:solidFill>
                <a:effectLst/>
                <a:latin typeface="Helvetica Neue"/>
              </a:rPr>
              <a:t>处理方法：由于插入结点颜色为红色，其双亲结点也为红色，破坏了红黑树第 </a:t>
            </a:r>
            <a:r>
              <a:rPr lang="en-US" altLang="zh-CN" b="0" i="0" dirty="0">
                <a:solidFill>
                  <a:srgbClr val="444444"/>
                </a:solidFill>
                <a:effectLst/>
                <a:latin typeface="Helvetica Neue"/>
              </a:rPr>
              <a:t>4 </a:t>
            </a:r>
            <a:r>
              <a:rPr lang="zh-CN" altLang="en-US" b="0" i="0" dirty="0">
                <a:solidFill>
                  <a:srgbClr val="444444"/>
                </a:solidFill>
                <a:effectLst/>
                <a:latin typeface="Helvetica Neue"/>
              </a:rPr>
              <a:t>条性质，此时需要结合其祖父结点和祖父结点的另一个孩子结点（父结点的兄弟结点，此处称为“叔叔结点”）的状态，分为 </a:t>
            </a:r>
            <a:r>
              <a:rPr lang="en-US" altLang="zh-CN" b="0" i="0" dirty="0">
                <a:solidFill>
                  <a:srgbClr val="444444"/>
                </a:solidFill>
                <a:effectLst/>
                <a:latin typeface="Helvetica Neue"/>
              </a:rPr>
              <a:t>3 </a:t>
            </a:r>
            <a:r>
              <a:rPr lang="zh-CN" altLang="en-US" b="0" i="0" dirty="0">
                <a:solidFill>
                  <a:srgbClr val="444444"/>
                </a:solidFill>
                <a:effectLst/>
                <a:latin typeface="Helvetica Neue"/>
              </a:rPr>
              <a:t>种情况讨论</a:t>
            </a:r>
            <a:r>
              <a:rPr lang="en-US" altLang="zh-CN" b="0" i="0" dirty="0">
                <a:solidFill>
                  <a:srgbClr val="444444"/>
                </a:solidFill>
                <a:effectLst/>
                <a:latin typeface="Helvetica Neue"/>
              </a:rPr>
              <a:t>:</a:t>
            </a:r>
          </a:p>
        </p:txBody>
      </p:sp>
    </p:spTree>
    <p:extLst>
      <p:ext uri="{BB962C8B-B14F-4D97-AF65-F5344CB8AC3E}">
        <p14:creationId xmlns:p14="http://schemas.microsoft.com/office/powerpoint/2010/main" val="3629528067"/>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A22EA65-9A8B-1832-A7A9-2E07F187BF7B}"/>
              </a:ext>
            </a:extLst>
          </p:cNvPr>
          <p:cNvSpPr>
            <a:spLocks noGrp="1"/>
          </p:cNvSpPr>
          <p:nvPr>
            <p:ph idx="1"/>
          </p:nvPr>
        </p:nvSpPr>
        <p:spPr>
          <a:xfrm>
            <a:off x="838200" y="396875"/>
            <a:ext cx="10515600" cy="1851025"/>
          </a:xfrm>
        </p:spPr>
        <p:txBody>
          <a:bodyPr/>
          <a:lstStyle/>
          <a:p>
            <a:r>
              <a:rPr lang="zh-CN" altLang="en-US" b="0" i="0" dirty="0">
                <a:solidFill>
                  <a:srgbClr val="444444"/>
                </a:solidFill>
                <a:effectLst/>
                <a:latin typeface="Helvetica Neue"/>
              </a:rPr>
              <a:t>当前结点的父节点是红色，且“叔叔结点”也是红色：破坏了红黑树的第 </a:t>
            </a:r>
            <a:r>
              <a:rPr lang="en-US" altLang="zh-CN" b="0" i="0" dirty="0">
                <a:solidFill>
                  <a:srgbClr val="444444"/>
                </a:solidFill>
                <a:effectLst/>
                <a:latin typeface="Helvetica Neue"/>
              </a:rPr>
              <a:t>4 </a:t>
            </a:r>
            <a:r>
              <a:rPr lang="zh-CN" altLang="en-US" b="0" i="0" dirty="0">
                <a:solidFill>
                  <a:srgbClr val="444444"/>
                </a:solidFill>
                <a:effectLst/>
                <a:latin typeface="Helvetica Neue"/>
              </a:rPr>
              <a:t>条性质，解决方案为：将父结点颜色改为黑色；将叔叔结点颜色改为黑色；将祖父结点颜色改为红色；下一步将祖父结点认做当前结点，继续判断，处理结果如下图所示：</a:t>
            </a:r>
          </a:p>
        </p:txBody>
      </p:sp>
      <p:pic>
        <p:nvPicPr>
          <p:cNvPr id="4098" name="Picture 2">
            <a:extLst>
              <a:ext uri="{FF2B5EF4-FFF2-40B4-BE49-F238E27FC236}">
                <a16:creationId xmlns:a16="http://schemas.microsoft.com/office/drawing/2014/main" id="{CFEB7AF3-365B-A590-CF95-4B1A2B4695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7874" y="2074854"/>
            <a:ext cx="8248651" cy="2708291"/>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6FE2C6EB-C000-EE55-1386-42E767C7E908}"/>
              </a:ext>
            </a:extLst>
          </p:cNvPr>
          <p:cNvSpPr txBox="1"/>
          <p:nvPr/>
        </p:nvSpPr>
        <p:spPr>
          <a:xfrm>
            <a:off x="1000125" y="5065663"/>
            <a:ext cx="10191750" cy="1477328"/>
          </a:xfrm>
          <a:prstGeom prst="rect">
            <a:avLst/>
          </a:prstGeom>
          <a:noFill/>
        </p:spPr>
        <p:txBody>
          <a:bodyPr wrap="square">
            <a:spAutoFit/>
          </a:bodyPr>
          <a:lstStyle/>
          <a:p>
            <a:r>
              <a:rPr lang="zh-CN" altLang="en-US" b="0" i="0" dirty="0">
                <a:solidFill>
                  <a:srgbClr val="444444"/>
                </a:solidFill>
                <a:effectLst/>
                <a:latin typeface="Helvetica Neue"/>
              </a:rPr>
              <a:t>此种情况下，由于父结点和当前结点颜色都是红色，所以为了不产生冲突，将父结点的颜色改为黑色。但是虽避免了破坏第 </a:t>
            </a:r>
            <a:r>
              <a:rPr lang="en-US" altLang="zh-CN" b="0" i="0" dirty="0">
                <a:solidFill>
                  <a:srgbClr val="444444"/>
                </a:solidFill>
                <a:effectLst/>
                <a:latin typeface="Helvetica Neue"/>
              </a:rPr>
              <a:t>4 </a:t>
            </a:r>
            <a:r>
              <a:rPr lang="zh-CN" altLang="en-US" b="0" i="0" dirty="0">
                <a:solidFill>
                  <a:srgbClr val="444444"/>
                </a:solidFill>
                <a:effectLst/>
                <a:latin typeface="Helvetica Neue"/>
              </a:rPr>
              <a:t>条，但是却导致该条路径上的黑高度增加了 </a:t>
            </a:r>
            <a:r>
              <a:rPr lang="en-US" altLang="zh-CN" b="0" i="0" dirty="0">
                <a:solidFill>
                  <a:srgbClr val="444444"/>
                </a:solidFill>
                <a:effectLst/>
                <a:latin typeface="Helvetica Neue"/>
              </a:rPr>
              <a:t>1 </a:t>
            </a:r>
            <a:r>
              <a:rPr lang="zh-CN" altLang="en-US" b="0" i="0" dirty="0">
                <a:solidFill>
                  <a:srgbClr val="444444"/>
                </a:solidFill>
                <a:effectLst/>
                <a:latin typeface="Helvetica Neue"/>
              </a:rPr>
              <a:t>，破坏了第 </a:t>
            </a:r>
            <a:r>
              <a:rPr lang="en-US" altLang="zh-CN" b="0" i="0" dirty="0">
                <a:solidFill>
                  <a:srgbClr val="444444"/>
                </a:solidFill>
                <a:effectLst/>
                <a:latin typeface="Helvetica Neue"/>
              </a:rPr>
              <a:t>5 </a:t>
            </a:r>
            <a:r>
              <a:rPr lang="zh-CN" altLang="en-US" b="0" i="0" dirty="0">
                <a:solidFill>
                  <a:srgbClr val="444444"/>
                </a:solidFill>
                <a:effectLst/>
                <a:latin typeface="Helvetica Neue"/>
              </a:rPr>
              <a:t>条性质。但是在将祖父结点颜色改为红色、叔叔结点颜色改为黑色后，该部分子树没有破坏第 </a:t>
            </a:r>
            <a:r>
              <a:rPr lang="en-US" altLang="zh-CN" b="0" i="0" dirty="0">
                <a:solidFill>
                  <a:srgbClr val="444444"/>
                </a:solidFill>
                <a:effectLst/>
                <a:latin typeface="Helvetica Neue"/>
              </a:rPr>
              <a:t>5 </a:t>
            </a:r>
            <a:r>
              <a:rPr lang="zh-CN" altLang="en-US" b="0" i="0" dirty="0">
                <a:solidFill>
                  <a:srgbClr val="444444"/>
                </a:solidFill>
                <a:effectLst/>
                <a:latin typeface="Helvetica Neue"/>
              </a:rPr>
              <a:t>条性质。但是由于将祖父结点的颜色改变，还需判断是否破坏了上层树的结构，所以需要将祖父结点看做当前结点，继续判断。</a:t>
            </a:r>
            <a:endParaRPr lang="zh-CN" altLang="en-US" dirty="0"/>
          </a:p>
        </p:txBody>
      </p:sp>
    </p:spTree>
    <p:extLst>
      <p:ext uri="{BB962C8B-B14F-4D97-AF65-F5344CB8AC3E}">
        <p14:creationId xmlns:p14="http://schemas.microsoft.com/office/powerpoint/2010/main" val="2554111758"/>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CC1F112A-F960-03E2-79A8-D1DBF6496D08}"/>
              </a:ext>
            </a:extLst>
          </p:cNvPr>
          <p:cNvSpPr>
            <a:spLocks noGrp="1"/>
          </p:cNvSpPr>
          <p:nvPr>
            <p:ph idx="1"/>
          </p:nvPr>
        </p:nvSpPr>
        <p:spPr>
          <a:xfrm>
            <a:off x="838200" y="282575"/>
            <a:ext cx="10515600" cy="2241550"/>
          </a:xfrm>
        </p:spPr>
        <p:txBody>
          <a:bodyPr/>
          <a:lstStyle/>
          <a:p>
            <a:r>
              <a:rPr lang="zh-CN" altLang="en-US" b="0" i="0" dirty="0">
                <a:solidFill>
                  <a:srgbClr val="444444"/>
                </a:solidFill>
                <a:effectLst/>
                <a:latin typeface="Helvetica Neue"/>
              </a:rPr>
              <a:t>当前结点的父结点颜色为红色，叔叔结点颜色为黑色，且当前结点是父结点的右孩子。解决方案：将父结点作为当前结点做左旋操作。</a:t>
            </a:r>
            <a:endParaRPr lang="en-US" altLang="zh-CN" b="0" i="0" dirty="0">
              <a:solidFill>
                <a:srgbClr val="444444"/>
              </a:solidFill>
              <a:effectLst/>
              <a:latin typeface="Helvetica Neue"/>
            </a:endParaRPr>
          </a:p>
          <a:p>
            <a:r>
              <a:rPr lang="zh-CN" altLang="en-US" b="0" i="0" dirty="0">
                <a:solidFill>
                  <a:srgbClr val="444444"/>
                </a:solidFill>
                <a:effectLst/>
                <a:latin typeface="Helvetica Neue"/>
              </a:rPr>
              <a:t>在进行以父结点为当前结点的左旋操作后，此种情况就转变成了第 </a:t>
            </a:r>
            <a:r>
              <a:rPr lang="en-US" altLang="zh-CN" b="0" i="0" dirty="0">
                <a:solidFill>
                  <a:srgbClr val="444444"/>
                </a:solidFill>
                <a:effectLst/>
                <a:latin typeface="Helvetica Neue"/>
              </a:rPr>
              <a:t>3 </a:t>
            </a:r>
            <a:r>
              <a:rPr lang="zh-CN" altLang="en-US" b="0" i="0" dirty="0">
                <a:solidFill>
                  <a:srgbClr val="444444"/>
                </a:solidFill>
                <a:effectLst/>
                <a:latin typeface="Helvetica Neue"/>
              </a:rPr>
              <a:t>种情况，处理过程跟第 </a:t>
            </a:r>
            <a:r>
              <a:rPr lang="en-US" altLang="zh-CN" b="0" i="0" dirty="0">
                <a:solidFill>
                  <a:srgbClr val="444444"/>
                </a:solidFill>
                <a:effectLst/>
                <a:latin typeface="Helvetica Neue"/>
              </a:rPr>
              <a:t>3 </a:t>
            </a:r>
            <a:r>
              <a:rPr lang="zh-CN" altLang="en-US" b="0" i="0" dirty="0">
                <a:solidFill>
                  <a:srgbClr val="444444"/>
                </a:solidFill>
                <a:effectLst/>
                <a:latin typeface="Helvetica Neue"/>
              </a:rPr>
              <a:t>种情况同步进行。</a:t>
            </a:r>
          </a:p>
        </p:txBody>
      </p:sp>
      <p:pic>
        <p:nvPicPr>
          <p:cNvPr id="5122" name="Picture 2">
            <a:extLst>
              <a:ext uri="{FF2B5EF4-FFF2-40B4-BE49-F238E27FC236}">
                <a16:creationId xmlns:a16="http://schemas.microsoft.com/office/drawing/2014/main" id="{1ACFBAF9-2FAC-E133-FF8A-72803F68641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3528" y="2838449"/>
            <a:ext cx="9004943" cy="3228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17112"/>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E7ECD58-F5D8-39D5-2C24-9C95FB82E7CA}"/>
              </a:ext>
            </a:extLst>
          </p:cNvPr>
          <p:cNvSpPr>
            <a:spLocks noGrp="1"/>
          </p:cNvSpPr>
          <p:nvPr>
            <p:ph idx="1"/>
          </p:nvPr>
        </p:nvSpPr>
        <p:spPr>
          <a:xfrm>
            <a:off x="838200" y="368300"/>
            <a:ext cx="10515600" cy="1250950"/>
          </a:xfrm>
        </p:spPr>
        <p:txBody>
          <a:bodyPr/>
          <a:lstStyle/>
          <a:p>
            <a:r>
              <a:rPr lang="zh-CN" altLang="en-US" b="0" i="0" dirty="0">
                <a:solidFill>
                  <a:srgbClr val="444444"/>
                </a:solidFill>
                <a:effectLst/>
                <a:latin typeface="Helvetica Neue"/>
              </a:rPr>
              <a:t>当前结点的父结点颜色为红色，叔叔结点颜色为黑色，且当前结点是父结点的左孩子。解决方案：将父结点颜色改为黑色，祖父结点颜色改为红色，从祖父结点处进行右旋处理。如下图所示：</a:t>
            </a:r>
          </a:p>
        </p:txBody>
      </p:sp>
      <p:pic>
        <p:nvPicPr>
          <p:cNvPr id="6146" name="Picture 2">
            <a:extLst>
              <a:ext uri="{FF2B5EF4-FFF2-40B4-BE49-F238E27FC236}">
                <a16:creationId xmlns:a16="http://schemas.microsoft.com/office/drawing/2014/main" id="{FDCF9881-6108-B6F8-1EA2-58D493249E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66457" y="1875800"/>
            <a:ext cx="8049535" cy="2690812"/>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E9408B8A-9BF7-CE62-A5E7-4C9D3E74BBBF}"/>
              </a:ext>
            </a:extLst>
          </p:cNvPr>
          <p:cNvSpPr txBox="1"/>
          <p:nvPr/>
        </p:nvSpPr>
        <p:spPr>
          <a:xfrm>
            <a:off x="1094465" y="4823163"/>
            <a:ext cx="10259335" cy="1200329"/>
          </a:xfrm>
          <a:prstGeom prst="rect">
            <a:avLst/>
          </a:prstGeom>
          <a:noFill/>
        </p:spPr>
        <p:txBody>
          <a:bodyPr wrap="square">
            <a:spAutoFit/>
          </a:bodyPr>
          <a:lstStyle/>
          <a:p>
            <a:r>
              <a:rPr lang="zh-CN" altLang="en-US" dirty="0"/>
              <a:t>在此种情况下，由于当前结点 </a:t>
            </a:r>
            <a:r>
              <a:rPr lang="en-US" altLang="zh-CN" dirty="0"/>
              <a:t>F </a:t>
            </a:r>
            <a:r>
              <a:rPr lang="zh-CN" altLang="en-US" dirty="0"/>
              <a:t>和父结点 </a:t>
            </a:r>
            <a:r>
              <a:rPr lang="en-US" altLang="zh-CN" dirty="0"/>
              <a:t>S </a:t>
            </a:r>
            <a:r>
              <a:rPr lang="zh-CN" altLang="en-US" dirty="0"/>
              <a:t>颜色都为红色，违背了红黑树的性质 </a:t>
            </a:r>
            <a:r>
              <a:rPr lang="en-US" altLang="zh-CN" dirty="0"/>
              <a:t>4</a:t>
            </a:r>
            <a:r>
              <a:rPr lang="zh-CN" altLang="en-US" dirty="0"/>
              <a:t>，此时可以将 </a:t>
            </a:r>
            <a:r>
              <a:rPr lang="en-US" altLang="zh-CN" dirty="0"/>
              <a:t>S </a:t>
            </a:r>
            <a:r>
              <a:rPr lang="zh-CN" altLang="en-US" dirty="0"/>
              <a:t>颜色改为黑色，有违反了性质 </a:t>
            </a:r>
            <a:r>
              <a:rPr lang="en-US" altLang="zh-CN" dirty="0"/>
              <a:t>5</a:t>
            </a:r>
            <a:r>
              <a:rPr lang="zh-CN" altLang="en-US" dirty="0"/>
              <a:t>，因为所有通过 </a:t>
            </a:r>
            <a:r>
              <a:rPr lang="en-US" altLang="zh-CN" dirty="0"/>
              <a:t>S </a:t>
            </a:r>
            <a:r>
              <a:rPr lang="zh-CN" altLang="en-US" dirty="0"/>
              <a:t>的路径其黑高度都增加了 </a:t>
            </a:r>
            <a:r>
              <a:rPr lang="en-US" altLang="zh-CN" dirty="0"/>
              <a:t>1 </a:t>
            </a:r>
            <a:r>
              <a:rPr lang="zh-CN" altLang="en-US" dirty="0"/>
              <a:t>，所以需要将其祖父结点颜色设为红色后紧接一个右旋，这样这部分子树有成为了红黑树。（上图中的有图虽看似不是红黑树，但是只是整棵树的一部分，以 </a:t>
            </a:r>
            <a:r>
              <a:rPr lang="en-US" altLang="zh-CN" dirty="0"/>
              <a:t>S </a:t>
            </a:r>
            <a:r>
              <a:rPr lang="zh-CN" altLang="en-US" dirty="0"/>
              <a:t>为根结点的子树一定是一棵红黑树）</a:t>
            </a:r>
          </a:p>
        </p:txBody>
      </p:sp>
    </p:spTree>
    <p:extLst>
      <p:ext uri="{BB962C8B-B14F-4D97-AF65-F5344CB8AC3E}">
        <p14:creationId xmlns:p14="http://schemas.microsoft.com/office/powerpoint/2010/main" val="3481594321"/>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descr="未XC标题-16">
            <a:extLst>
              <a:ext uri="{FF2B5EF4-FFF2-40B4-BE49-F238E27FC236}">
                <a16:creationId xmlns:a16="http://schemas.microsoft.com/office/drawing/2014/main" id="{759A5C7A-9DB9-4C7C-BFB2-35E89D2C0CC4}"/>
              </a:ext>
            </a:extLst>
          </p:cNvPr>
          <p:cNvPicPr>
            <a:picLocks noChangeAspect="1"/>
          </p:cNvPicPr>
          <p:nvPr/>
        </p:nvPicPr>
        <p:blipFill>
          <a:blip r:embed="rId3"/>
          <a:stretch>
            <a:fillRect/>
          </a:stretch>
        </p:blipFill>
        <p:spPr>
          <a:xfrm rot="5400000">
            <a:off x="2830387" y="-2525221"/>
            <a:ext cx="6835168" cy="11888056"/>
          </a:xfrm>
          <a:prstGeom prst="rect">
            <a:avLst/>
          </a:prstGeom>
        </p:spPr>
      </p:pic>
      <p:pic>
        <p:nvPicPr>
          <p:cNvPr id="34" name="图片 33" descr="未XC标题-14">
            <a:extLst>
              <a:ext uri="{FF2B5EF4-FFF2-40B4-BE49-F238E27FC236}">
                <a16:creationId xmlns:a16="http://schemas.microsoft.com/office/drawing/2014/main" id="{8FB86981-9C3F-4399-BBCA-07A5338F6907}"/>
              </a:ext>
            </a:extLst>
          </p:cNvPr>
          <p:cNvPicPr>
            <a:picLocks noChangeAspect="1"/>
          </p:cNvPicPr>
          <p:nvPr/>
        </p:nvPicPr>
        <p:blipFill>
          <a:blip r:embed="rId4"/>
          <a:stretch>
            <a:fillRect/>
          </a:stretch>
        </p:blipFill>
        <p:spPr>
          <a:xfrm rot="5400000">
            <a:off x="2489047" y="-2512175"/>
            <a:ext cx="6897456" cy="11888058"/>
          </a:xfrm>
          <a:prstGeom prst="rect">
            <a:avLst/>
          </a:prstGeom>
        </p:spPr>
      </p:pic>
      <p:pic>
        <p:nvPicPr>
          <p:cNvPr id="35" name="图片 34" descr="未XC标题-15">
            <a:extLst>
              <a:ext uri="{FF2B5EF4-FFF2-40B4-BE49-F238E27FC236}">
                <a16:creationId xmlns:a16="http://schemas.microsoft.com/office/drawing/2014/main" id="{1A74AD08-00E2-441B-9125-0BF0A4473C25}"/>
              </a:ext>
            </a:extLst>
          </p:cNvPr>
          <p:cNvPicPr>
            <a:picLocks noChangeAspect="1"/>
          </p:cNvPicPr>
          <p:nvPr/>
        </p:nvPicPr>
        <p:blipFill>
          <a:blip r:embed="rId5"/>
          <a:stretch>
            <a:fillRect/>
          </a:stretch>
        </p:blipFill>
        <p:spPr>
          <a:xfrm rot="5400000">
            <a:off x="2654457" y="-2516295"/>
            <a:ext cx="6877786" cy="11888058"/>
          </a:xfrm>
          <a:prstGeom prst="rect">
            <a:avLst/>
          </a:prstGeom>
          <a:solidFill>
            <a:srgbClr val="0F7EB3"/>
          </a:solidFill>
        </p:spPr>
      </p:pic>
      <p:sp>
        <p:nvSpPr>
          <p:cNvPr id="75" name="TextBox 74"/>
          <p:cNvSpPr txBox="1"/>
          <p:nvPr/>
        </p:nvSpPr>
        <p:spPr>
          <a:xfrm>
            <a:off x="5810144" y="405677"/>
            <a:ext cx="3486107" cy="424079"/>
          </a:xfrm>
          <a:prstGeom prst="rect">
            <a:avLst/>
          </a:prstGeom>
          <a:noFill/>
        </p:spPr>
        <p:txBody>
          <a:bodyPr wrap="square" lIns="115177" tIns="57589" rIns="115177" bIns="57589" rtlCol="0">
            <a:spAutoFit/>
          </a:bodyPr>
          <a:lstStyle/>
          <a:p>
            <a:r>
              <a:rPr lang="zh-CN" altLang="en-US" sz="2000" b="1" dirty="0">
                <a:solidFill>
                  <a:schemeClr val="bg1"/>
                </a:solidFill>
                <a:latin typeface="+mn-ea"/>
                <a:cs typeface="+mn-ea"/>
                <a:sym typeface="+mn-lt"/>
              </a:rPr>
              <a:t>实验目的</a:t>
            </a:r>
          </a:p>
        </p:txBody>
      </p:sp>
      <p:sp>
        <p:nvSpPr>
          <p:cNvPr id="76" name="TextBox 75"/>
          <p:cNvSpPr txBox="1"/>
          <p:nvPr/>
        </p:nvSpPr>
        <p:spPr>
          <a:xfrm>
            <a:off x="6776443" y="4295246"/>
            <a:ext cx="3486107" cy="424079"/>
          </a:xfrm>
          <a:prstGeom prst="rect">
            <a:avLst/>
          </a:prstGeom>
          <a:noFill/>
        </p:spPr>
        <p:txBody>
          <a:bodyPr wrap="square" lIns="115177" tIns="57589" rIns="115177" bIns="57589" rtlCol="0">
            <a:spAutoFit/>
          </a:bodyPr>
          <a:lstStyle/>
          <a:p>
            <a:r>
              <a:rPr lang="zh-CN" altLang="en-US" sz="2000" b="1" dirty="0">
                <a:solidFill>
                  <a:schemeClr val="bg1"/>
                </a:solidFill>
                <a:latin typeface="+mn-ea"/>
                <a:cs typeface="+mn-ea"/>
                <a:sym typeface="+mn-lt"/>
              </a:rPr>
              <a:t>实验报告要求</a:t>
            </a:r>
          </a:p>
        </p:txBody>
      </p:sp>
      <p:grpSp>
        <p:nvGrpSpPr>
          <p:cNvPr id="77" name="组合 76"/>
          <p:cNvGrpSpPr/>
          <p:nvPr/>
        </p:nvGrpSpPr>
        <p:grpSpPr>
          <a:xfrm>
            <a:off x="4376177" y="368003"/>
            <a:ext cx="1152869" cy="1152867"/>
            <a:chOff x="3402224" y="483518"/>
            <a:chExt cx="864652" cy="864650"/>
          </a:xfrm>
        </p:grpSpPr>
        <p:grpSp>
          <p:nvGrpSpPr>
            <p:cNvPr id="78" name="组合 77"/>
            <p:cNvGrpSpPr/>
            <p:nvPr/>
          </p:nvGrpSpPr>
          <p:grpSpPr>
            <a:xfrm>
              <a:off x="3402224" y="483518"/>
              <a:ext cx="864652" cy="864650"/>
              <a:chOff x="304800" y="673100"/>
              <a:chExt cx="4000500" cy="4000500"/>
            </a:xfrm>
            <a:effectLst>
              <a:outerShdw blurRad="444500" dist="254000" dir="8100000" algn="tr" rotWithShape="0">
                <a:prstClr val="black">
                  <a:alpha val="50000"/>
                </a:prstClr>
              </a:outerShdw>
            </a:effectLst>
          </p:grpSpPr>
          <p:sp>
            <p:nvSpPr>
              <p:cNvPr id="80" name="同心圆 7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sp>
            <p:nvSpPr>
              <p:cNvPr id="81" name="椭圆 8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grpSp>
        <p:sp>
          <p:nvSpPr>
            <p:cNvPr id="79" name="TextBox 78"/>
            <p:cNvSpPr txBox="1"/>
            <p:nvPr/>
          </p:nvSpPr>
          <p:spPr>
            <a:xfrm>
              <a:off x="3542275" y="731177"/>
              <a:ext cx="586298" cy="369332"/>
            </a:xfrm>
            <a:prstGeom prst="rect">
              <a:avLst/>
            </a:prstGeom>
            <a:noFill/>
          </p:spPr>
          <p:txBody>
            <a:bodyPr wrap="square" lIns="0" tIns="0" rIns="0" bIns="0" rtlCol="0">
              <a:spAutoFit/>
            </a:bodyPr>
            <a:lstStyle/>
            <a:p>
              <a:pPr algn="ctr"/>
              <a:r>
                <a:rPr lang="en-US" altLang="zh-CN" sz="3200" b="1" dirty="0">
                  <a:solidFill>
                    <a:srgbClr val="3083A9"/>
                  </a:solidFill>
                  <a:latin typeface="+mn-ea"/>
                  <a:cs typeface="+mn-ea"/>
                  <a:sym typeface="+mn-lt"/>
                </a:rPr>
                <a:t>01</a:t>
              </a:r>
            </a:p>
          </p:txBody>
        </p:sp>
      </p:grpSp>
      <p:grpSp>
        <p:nvGrpSpPr>
          <p:cNvPr id="82" name="组合 81"/>
          <p:cNvGrpSpPr/>
          <p:nvPr/>
        </p:nvGrpSpPr>
        <p:grpSpPr>
          <a:xfrm>
            <a:off x="5432294" y="4016408"/>
            <a:ext cx="1152869" cy="1152867"/>
            <a:chOff x="4067944" y="3874219"/>
            <a:chExt cx="864652" cy="864650"/>
          </a:xfrm>
        </p:grpSpPr>
        <p:grpSp>
          <p:nvGrpSpPr>
            <p:cNvPr id="83" name="组合 82"/>
            <p:cNvGrpSpPr/>
            <p:nvPr/>
          </p:nvGrpSpPr>
          <p:grpSpPr>
            <a:xfrm>
              <a:off x="4067944" y="3874219"/>
              <a:ext cx="864652" cy="864650"/>
              <a:chOff x="304800" y="673100"/>
              <a:chExt cx="4000500" cy="4000500"/>
            </a:xfrm>
            <a:effectLst>
              <a:outerShdw blurRad="444500" dist="254000" dir="8100000" algn="tr" rotWithShape="0">
                <a:prstClr val="black">
                  <a:alpha val="50000"/>
                </a:prstClr>
              </a:outerShdw>
            </a:effectLst>
          </p:grpSpPr>
          <p:sp>
            <p:nvSpPr>
              <p:cNvPr id="85" name="同心圆 8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sp>
            <p:nvSpPr>
              <p:cNvPr id="86" name="椭圆 8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grpSp>
        <p:sp>
          <p:nvSpPr>
            <p:cNvPr id="84" name="TextBox 83"/>
            <p:cNvSpPr txBox="1"/>
            <p:nvPr/>
          </p:nvSpPr>
          <p:spPr>
            <a:xfrm>
              <a:off x="4207995" y="4121878"/>
              <a:ext cx="586298" cy="369332"/>
            </a:xfrm>
            <a:prstGeom prst="rect">
              <a:avLst/>
            </a:prstGeom>
            <a:noFill/>
          </p:spPr>
          <p:txBody>
            <a:bodyPr wrap="square" lIns="0" tIns="0" rIns="0" bIns="0" rtlCol="0">
              <a:spAutoFit/>
            </a:bodyPr>
            <a:lstStyle/>
            <a:p>
              <a:pPr algn="ctr"/>
              <a:r>
                <a:rPr lang="en-US" altLang="zh-CN" sz="3200" b="1" dirty="0">
                  <a:solidFill>
                    <a:srgbClr val="3083A9"/>
                  </a:solidFill>
                  <a:latin typeface="+mn-ea"/>
                  <a:cs typeface="+mn-ea"/>
                  <a:sym typeface="+mn-lt"/>
                </a:rPr>
                <a:t>04</a:t>
              </a:r>
            </a:p>
          </p:txBody>
        </p:sp>
      </p:grpSp>
      <p:sp>
        <p:nvSpPr>
          <p:cNvPr id="87" name="TextBox 86"/>
          <p:cNvSpPr txBox="1"/>
          <p:nvPr/>
        </p:nvSpPr>
        <p:spPr>
          <a:xfrm>
            <a:off x="6755431" y="1611894"/>
            <a:ext cx="3486107" cy="424079"/>
          </a:xfrm>
          <a:prstGeom prst="rect">
            <a:avLst/>
          </a:prstGeom>
          <a:noFill/>
        </p:spPr>
        <p:txBody>
          <a:bodyPr wrap="square" lIns="115177" tIns="57589" rIns="115177" bIns="57589" rtlCol="0">
            <a:spAutoFit/>
          </a:bodyPr>
          <a:lstStyle/>
          <a:p>
            <a:r>
              <a:rPr lang="zh-CN" altLang="en-US" sz="2000" b="1" dirty="0">
                <a:solidFill>
                  <a:schemeClr val="bg1"/>
                </a:solidFill>
                <a:latin typeface="+mn-ea"/>
                <a:cs typeface="+mn-ea"/>
                <a:sym typeface="+mn-lt"/>
              </a:rPr>
              <a:t>二叉排序树简介</a:t>
            </a:r>
          </a:p>
        </p:txBody>
      </p:sp>
      <p:grpSp>
        <p:nvGrpSpPr>
          <p:cNvPr id="88" name="组合 87"/>
          <p:cNvGrpSpPr/>
          <p:nvPr/>
        </p:nvGrpSpPr>
        <p:grpSpPr>
          <a:xfrm>
            <a:off x="5336283" y="1424120"/>
            <a:ext cx="1152869" cy="1152867"/>
            <a:chOff x="4515751" y="1419068"/>
            <a:chExt cx="864652" cy="864650"/>
          </a:xfrm>
        </p:grpSpPr>
        <p:grpSp>
          <p:nvGrpSpPr>
            <p:cNvPr id="89" name="组合 88"/>
            <p:cNvGrpSpPr/>
            <p:nvPr/>
          </p:nvGrpSpPr>
          <p:grpSpPr>
            <a:xfrm>
              <a:off x="4515751" y="1419068"/>
              <a:ext cx="864652" cy="864650"/>
              <a:chOff x="304800" y="673100"/>
              <a:chExt cx="4000500" cy="4000500"/>
            </a:xfrm>
            <a:effectLst>
              <a:outerShdw blurRad="444500" dist="254000" dir="8100000" algn="tr" rotWithShape="0">
                <a:prstClr val="black">
                  <a:alpha val="50000"/>
                </a:prstClr>
              </a:outerShdw>
            </a:effectLst>
          </p:grpSpPr>
          <p:sp>
            <p:nvSpPr>
              <p:cNvPr id="91" name="同心圆 9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sp>
            <p:nvSpPr>
              <p:cNvPr id="92" name="椭圆 9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grpSp>
        <p:sp>
          <p:nvSpPr>
            <p:cNvPr id="90" name="TextBox 89"/>
            <p:cNvSpPr txBox="1"/>
            <p:nvPr/>
          </p:nvSpPr>
          <p:spPr>
            <a:xfrm>
              <a:off x="4655802" y="1666727"/>
              <a:ext cx="586298" cy="369332"/>
            </a:xfrm>
            <a:prstGeom prst="rect">
              <a:avLst/>
            </a:prstGeom>
            <a:noFill/>
          </p:spPr>
          <p:txBody>
            <a:bodyPr wrap="square" lIns="0" tIns="0" rIns="0" bIns="0" rtlCol="0">
              <a:spAutoFit/>
            </a:bodyPr>
            <a:lstStyle/>
            <a:p>
              <a:pPr algn="ctr"/>
              <a:r>
                <a:rPr lang="en-US" altLang="zh-CN" sz="3200" b="1" dirty="0">
                  <a:solidFill>
                    <a:srgbClr val="3083A9"/>
                  </a:solidFill>
                  <a:latin typeface="+mn-ea"/>
                  <a:cs typeface="+mn-ea"/>
                  <a:sym typeface="+mn-lt"/>
                </a:rPr>
                <a:t>02</a:t>
              </a:r>
            </a:p>
          </p:txBody>
        </p:sp>
      </p:grpSp>
      <p:sp>
        <p:nvSpPr>
          <p:cNvPr id="93" name="TextBox 92"/>
          <p:cNvSpPr txBox="1"/>
          <p:nvPr/>
        </p:nvSpPr>
        <p:spPr>
          <a:xfrm>
            <a:off x="7464560" y="2977263"/>
            <a:ext cx="3486107" cy="424079"/>
          </a:xfrm>
          <a:prstGeom prst="rect">
            <a:avLst/>
          </a:prstGeom>
          <a:noFill/>
        </p:spPr>
        <p:txBody>
          <a:bodyPr wrap="square" lIns="115177" tIns="57589" rIns="115177" bIns="57589" rtlCol="0">
            <a:spAutoFit/>
          </a:bodyPr>
          <a:lstStyle/>
          <a:p>
            <a:r>
              <a:rPr lang="zh-CN" altLang="en-US" sz="2000" b="1" dirty="0">
                <a:solidFill>
                  <a:schemeClr val="bg1"/>
                </a:solidFill>
                <a:latin typeface="+mn-ea"/>
                <a:cs typeface="+mn-ea"/>
                <a:sym typeface="+mn-lt"/>
              </a:rPr>
              <a:t>实验内容</a:t>
            </a:r>
            <a:r>
              <a:rPr lang="en-US" altLang="zh-CN" sz="2000" b="1" dirty="0">
                <a:solidFill>
                  <a:schemeClr val="bg1"/>
                </a:solidFill>
                <a:latin typeface="+mn-ea"/>
                <a:cs typeface="+mn-ea"/>
                <a:sym typeface="+mn-lt"/>
              </a:rPr>
              <a:t>——</a:t>
            </a:r>
            <a:r>
              <a:rPr lang="zh-CN" altLang="en-US" sz="2000" b="1" dirty="0">
                <a:solidFill>
                  <a:schemeClr val="bg1"/>
                </a:solidFill>
                <a:latin typeface="+mn-ea"/>
                <a:cs typeface="+mn-ea"/>
                <a:sym typeface="+mn-lt"/>
              </a:rPr>
              <a:t>实现红黑树</a:t>
            </a:r>
          </a:p>
        </p:txBody>
      </p:sp>
      <p:grpSp>
        <p:nvGrpSpPr>
          <p:cNvPr id="94" name="组合 93"/>
          <p:cNvGrpSpPr/>
          <p:nvPr/>
        </p:nvGrpSpPr>
        <p:grpSpPr>
          <a:xfrm>
            <a:off x="6008358" y="2723059"/>
            <a:ext cx="1152869" cy="1152867"/>
            <a:chOff x="4788024" y="2734782"/>
            <a:chExt cx="864652" cy="864650"/>
          </a:xfrm>
        </p:grpSpPr>
        <p:grpSp>
          <p:nvGrpSpPr>
            <p:cNvPr id="95" name="组合 94"/>
            <p:cNvGrpSpPr/>
            <p:nvPr/>
          </p:nvGrpSpPr>
          <p:grpSpPr>
            <a:xfrm>
              <a:off x="4788024" y="2734782"/>
              <a:ext cx="864652" cy="864650"/>
              <a:chOff x="304800" y="673100"/>
              <a:chExt cx="4000500" cy="4000500"/>
            </a:xfrm>
            <a:effectLst>
              <a:outerShdw blurRad="444500" dist="254000" dir="8100000" algn="tr" rotWithShape="0">
                <a:prstClr val="black">
                  <a:alpha val="50000"/>
                </a:prstClr>
              </a:outerShdw>
            </a:effectLst>
          </p:grpSpPr>
          <p:sp>
            <p:nvSpPr>
              <p:cNvPr id="97" name="同心圆 96"/>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sp>
            <p:nvSpPr>
              <p:cNvPr id="98" name="椭圆 9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grpSp>
        <p:sp>
          <p:nvSpPr>
            <p:cNvPr id="96" name="TextBox 95"/>
            <p:cNvSpPr txBox="1"/>
            <p:nvPr/>
          </p:nvSpPr>
          <p:spPr>
            <a:xfrm>
              <a:off x="4928075" y="2982441"/>
              <a:ext cx="586298" cy="369332"/>
            </a:xfrm>
            <a:prstGeom prst="rect">
              <a:avLst/>
            </a:prstGeom>
            <a:noFill/>
          </p:spPr>
          <p:txBody>
            <a:bodyPr wrap="square" lIns="0" tIns="0" rIns="0" bIns="0" rtlCol="0">
              <a:spAutoFit/>
            </a:bodyPr>
            <a:lstStyle/>
            <a:p>
              <a:pPr algn="ctr"/>
              <a:r>
                <a:rPr lang="en-US" altLang="zh-CN" sz="3200" b="1" dirty="0">
                  <a:solidFill>
                    <a:srgbClr val="3083A9"/>
                  </a:solidFill>
                  <a:latin typeface="+mn-ea"/>
                  <a:cs typeface="+mn-ea"/>
                  <a:sym typeface="+mn-lt"/>
                </a:rPr>
                <a:t>03</a:t>
              </a:r>
            </a:p>
          </p:txBody>
        </p:sp>
      </p:grpSp>
      <p:sp>
        <p:nvSpPr>
          <p:cNvPr id="99" name="TextBox 98"/>
          <p:cNvSpPr txBox="1"/>
          <p:nvPr/>
        </p:nvSpPr>
        <p:spPr>
          <a:xfrm>
            <a:off x="6104368" y="5638657"/>
            <a:ext cx="3486107" cy="424079"/>
          </a:xfrm>
          <a:prstGeom prst="rect">
            <a:avLst/>
          </a:prstGeom>
          <a:noFill/>
        </p:spPr>
        <p:txBody>
          <a:bodyPr wrap="square" lIns="115177" tIns="57589" rIns="115177" bIns="57589" rtlCol="0">
            <a:spAutoFit/>
          </a:bodyPr>
          <a:lstStyle/>
          <a:p>
            <a:r>
              <a:rPr lang="zh-CN" altLang="en-US" sz="2000" b="1" dirty="0">
                <a:solidFill>
                  <a:schemeClr val="bg1"/>
                </a:solidFill>
                <a:latin typeface="+mn-ea"/>
                <a:cs typeface="+mn-ea"/>
                <a:sym typeface="+mn-lt"/>
              </a:rPr>
              <a:t>小结</a:t>
            </a:r>
          </a:p>
        </p:txBody>
      </p:sp>
      <p:grpSp>
        <p:nvGrpSpPr>
          <p:cNvPr id="100" name="组合 99"/>
          <p:cNvGrpSpPr/>
          <p:nvPr/>
        </p:nvGrpSpPr>
        <p:grpSpPr>
          <a:xfrm>
            <a:off x="4760219" y="5359819"/>
            <a:ext cx="1152869" cy="1152867"/>
            <a:chOff x="4067944" y="3874219"/>
            <a:chExt cx="864652" cy="864650"/>
          </a:xfrm>
        </p:grpSpPr>
        <p:grpSp>
          <p:nvGrpSpPr>
            <p:cNvPr id="101" name="组合 100"/>
            <p:cNvGrpSpPr/>
            <p:nvPr/>
          </p:nvGrpSpPr>
          <p:grpSpPr>
            <a:xfrm>
              <a:off x="4067944" y="3874219"/>
              <a:ext cx="864652" cy="864650"/>
              <a:chOff x="304800" y="673100"/>
              <a:chExt cx="4000500" cy="4000500"/>
            </a:xfrm>
            <a:effectLst>
              <a:outerShdw blurRad="444500" dist="254000" dir="8100000" algn="tr" rotWithShape="0">
                <a:prstClr val="black">
                  <a:alpha val="50000"/>
                </a:prstClr>
              </a:outerShdw>
            </a:effectLst>
          </p:grpSpPr>
          <p:sp>
            <p:nvSpPr>
              <p:cNvPr id="103" name="同心圆 102"/>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sp>
            <p:nvSpPr>
              <p:cNvPr id="104" name="椭圆 10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rgbClr val="0F7EB3"/>
                  </a:solidFill>
                  <a:latin typeface="+mn-ea"/>
                  <a:cs typeface="+mn-ea"/>
                  <a:sym typeface="+mn-lt"/>
                </a:endParaRPr>
              </a:p>
            </p:txBody>
          </p:sp>
        </p:grpSp>
        <p:sp>
          <p:nvSpPr>
            <p:cNvPr id="102" name="TextBox 101"/>
            <p:cNvSpPr txBox="1"/>
            <p:nvPr/>
          </p:nvSpPr>
          <p:spPr>
            <a:xfrm>
              <a:off x="4207995" y="4121878"/>
              <a:ext cx="586298" cy="369332"/>
            </a:xfrm>
            <a:prstGeom prst="rect">
              <a:avLst/>
            </a:prstGeom>
            <a:noFill/>
          </p:spPr>
          <p:txBody>
            <a:bodyPr wrap="square" lIns="0" tIns="0" rIns="0" bIns="0" rtlCol="0">
              <a:spAutoFit/>
            </a:bodyPr>
            <a:lstStyle/>
            <a:p>
              <a:pPr algn="ctr"/>
              <a:r>
                <a:rPr lang="en-US" altLang="zh-CN" sz="3200" b="1" dirty="0">
                  <a:solidFill>
                    <a:srgbClr val="3083A9"/>
                  </a:solidFill>
                  <a:latin typeface="+mn-ea"/>
                  <a:cs typeface="+mn-ea"/>
                  <a:sym typeface="+mn-lt"/>
                </a:rPr>
                <a:t>05</a:t>
              </a:r>
            </a:p>
          </p:txBody>
        </p:sp>
      </p:grpSp>
      <p:sp>
        <p:nvSpPr>
          <p:cNvPr id="36" name="任意多边形 9">
            <a:extLst>
              <a:ext uri="{FF2B5EF4-FFF2-40B4-BE49-F238E27FC236}">
                <a16:creationId xmlns:a16="http://schemas.microsoft.com/office/drawing/2014/main" id="{32854BC0-1AB5-44F8-9FCE-67C97C5A9FB4}"/>
              </a:ext>
            </a:extLst>
          </p:cNvPr>
          <p:cNvSpPr/>
          <p:nvPr/>
        </p:nvSpPr>
        <p:spPr>
          <a:xfrm>
            <a:off x="0" y="0"/>
            <a:ext cx="3428999" cy="6858001"/>
          </a:xfrm>
          <a:custGeom>
            <a:avLst/>
            <a:gdLst>
              <a:gd name="connsiteX0" fmla="*/ 0 w 3428999"/>
              <a:gd name="connsiteY0" fmla="*/ 0 h 6858001"/>
              <a:gd name="connsiteX1" fmla="*/ 3428999 w 3428999"/>
              <a:gd name="connsiteY1" fmla="*/ 3429001 h 6858001"/>
              <a:gd name="connsiteX2" fmla="*/ 0 w 3428999"/>
              <a:gd name="connsiteY2" fmla="*/ 6858001 h 6858001"/>
            </a:gdLst>
            <a:ahLst/>
            <a:cxnLst>
              <a:cxn ang="0">
                <a:pos x="connsiteX0" y="connsiteY0"/>
              </a:cxn>
              <a:cxn ang="0">
                <a:pos x="connsiteX1" y="connsiteY1"/>
              </a:cxn>
              <a:cxn ang="0">
                <a:pos x="connsiteX2" y="connsiteY2"/>
              </a:cxn>
            </a:cxnLst>
            <a:rect l="l" t="t" r="r" b="b"/>
            <a:pathLst>
              <a:path w="3428999" h="6858001">
                <a:moveTo>
                  <a:pt x="0" y="0"/>
                </a:moveTo>
                <a:lnTo>
                  <a:pt x="3428999" y="3429001"/>
                </a:lnTo>
                <a:lnTo>
                  <a:pt x="0" y="6858001"/>
                </a:lnTo>
                <a:close/>
              </a:path>
            </a:pathLst>
          </a:custGeom>
          <a:solidFill>
            <a:schemeClr val="bg1">
              <a:lumMod val="95000"/>
            </a:schemeClr>
          </a:solidFill>
          <a:ln>
            <a:noFill/>
          </a:ln>
          <a:effectLst>
            <a:outerShdw blurRad="152400" dist="762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endParaRPr>
          </a:p>
        </p:txBody>
      </p:sp>
      <p:pic>
        <p:nvPicPr>
          <p:cNvPr id="37" name="图片占位符 18">
            <a:extLst>
              <a:ext uri="{FF2B5EF4-FFF2-40B4-BE49-F238E27FC236}">
                <a16:creationId xmlns:a16="http://schemas.microsoft.com/office/drawing/2014/main" id="{5F60F106-4AD3-49C6-B592-D83A857198DE}"/>
              </a:ext>
            </a:extLst>
          </p:cNvPr>
          <p:cNvPicPr>
            <a:picLocks noChangeAspect="1"/>
          </p:cNvPicPr>
          <p:nvPr/>
        </p:nvPicPr>
        <p:blipFill>
          <a:blip r:embed="rId6">
            <a:extLst>
              <a:ext uri="{28A0092B-C50C-407E-A947-70E740481C1C}">
                <a14:useLocalDpi xmlns:a14="http://schemas.microsoft.com/office/drawing/2010/main" val="0"/>
              </a:ext>
            </a:extLst>
          </a:blip>
          <a:srcRect l="31250" r="31250"/>
          <a:stretch>
            <a:fillRect/>
          </a:stretch>
        </p:blipFill>
        <p:spPr>
          <a:xfrm>
            <a:off x="1" y="560441"/>
            <a:ext cx="2868559" cy="5737121"/>
          </a:xfrm>
          <a:custGeom>
            <a:avLst/>
            <a:gdLst>
              <a:gd name="connsiteX0" fmla="*/ 0 w 2868559"/>
              <a:gd name="connsiteY0" fmla="*/ 0 h 5737121"/>
              <a:gd name="connsiteX1" fmla="*/ 2868559 w 2868559"/>
              <a:gd name="connsiteY1" fmla="*/ 2868561 h 5737121"/>
              <a:gd name="connsiteX2" fmla="*/ 0 w 2868559"/>
              <a:gd name="connsiteY2" fmla="*/ 5737121 h 5737121"/>
            </a:gdLst>
            <a:ahLst/>
            <a:cxnLst>
              <a:cxn ang="0">
                <a:pos x="connsiteX0" y="connsiteY0"/>
              </a:cxn>
              <a:cxn ang="0">
                <a:pos x="connsiteX1" y="connsiteY1"/>
              </a:cxn>
              <a:cxn ang="0">
                <a:pos x="connsiteX2" y="connsiteY2"/>
              </a:cxn>
            </a:cxnLst>
            <a:rect l="l" t="t" r="r" b="b"/>
            <a:pathLst>
              <a:path w="2868559" h="5737121">
                <a:moveTo>
                  <a:pt x="0" y="0"/>
                </a:moveTo>
                <a:lnTo>
                  <a:pt x="2868559" y="2868561"/>
                </a:lnTo>
                <a:lnTo>
                  <a:pt x="0" y="5737121"/>
                </a:lnTo>
                <a:close/>
              </a:path>
            </a:pathLst>
          </a:custGeom>
        </p:spPr>
      </p:pic>
    </p:spTree>
  </p:cSld>
  <p:clrMapOvr>
    <a:masterClrMapping/>
  </p:clrMapOvr>
  <p:transition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par>
                                <p:cTn id="10" presetID="2" presetClass="entr" presetSubtype="8" fill="hold" grpId="0" nodeType="withEffect">
                                  <p:stCondLst>
                                    <p:cond delay="0"/>
                                  </p:stCondLst>
                                  <p:childTnLst>
                                    <p:set>
                                      <p:cBhvr>
                                        <p:cTn id="11" dur="1" fill="hold">
                                          <p:stCondLst>
                                            <p:cond delay="0"/>
                                          </p:stCondLst>
                                        </p:cTn>
                                        <p:tgtEl>
                                          <p:spTgt spid="36"/>
                                        </p:tgtEl>
                                        <p:attrNameLst>
                                          <p:attrName>style.visibility</p:attrName>
                                        </p:attrNameLst>
                                      </p:cBhvr>
                                      <p:to>
                                        <p:strVal val="visible"/>
                                      </p:to>
                                    </p:set>
                                    <p:anim calcmode="lin" valueType="num">
                                      <p:cBhvr additive="base">
                                        <p:cTn id="12" dur="500" fill="hold"/>
                                        <p:tgtEl>
                                          <p:spTgt spid="36"/>
                                        </p:tgtEl>
                                        <p:attrNameLst>
                                          <p:attrName>ppt_x</p:attrName>
                                        </p:attrNameLst>
                                      </p:cBhvr>
                                      <p:tavLst>
                                        <p:tav tm="0">
                                          <p:val>
                                            <p:strVal val="0-#ppt_w/2"/>
                                          </p:val>
                                        </p:tav>
                                        <p:tav tm="100000">
                                          <p:val>
                                            <p:strVal val="#ppt_x"/>
                                          </p:val>
                                        </p:tav>
                                      </p:tavLst>
                                    </p:anim>
                                    <p:anim calcmode="lin" valueType="num">
                                      <p:cBhvr additive="base">
                                        <p:cTn id="13" dur="500" fill="hold"/>
                                        <p:tgtEl>
                                          <p:spTgt spid="36"/>
                                        </p:tgtEl>
                                        <p:attrNameLst>
                                          <p:attrName>ppt_y</p:attrName>
                                        </p:attrNameLst>
                                      </p:cBhvr>
                                      <p:tavLst>
                                        <p:tav tm="0">
                                          <p:val>
                                            <p:strVal val="#ppt_y"/>
                                          </p:val>
                                        </p:tav>
                                        <p:tav tm="100000">
                                          <p:val>
                                            <p:strVal val="#ppt_y"/>
                                          </p:val>
                                        </p:tav>
                                      </p:tavLst>
                                    </p:anim>
                                  </p:childTnLst>
                                </p:cTn>
                              </p:par>
                              <p:par>
                                <p:cTn id="14" presetID="2" presetClass="entr" presetSubtype="8"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 calcmode="lin" valueType="num">
                                      <p:cBhvr additive="base">
                                        <p:cTn id="16" dur="500" fill="hold"/>
                                        <p:tgtEl>
                                          <p:spTgt spid="37"/>
                                        </p:tgtEl>
                                        <p:attrNameLst>
                                          <p:attrName>ppt_x</p:attrName>
                                        </p:attrNameLst>
                                      </p:cBhvr>
                                      <p:tavLst>
                                        <p:tav tm="0">
                                          <p:val>
                                            <p:strVal val="0-#ppt_w/2"/>
                                          </p:val>
                                        </p:tav>
                                        <p:tav tm="100000">
                                          <p:val>
                                            <p:strVal val="#ppt_x"/>
                                          </p:val>
                                        </p:tav>
                                      </p:tavLst>
                                    </p:anim>
                                    <p:anim calcmode="lin" valueType="num">
                                      <p:cBhvr additive="base">
                                        <p:cTn id="17" dur="500" fill="hold"/>
                                        <p:tgtEl>
                                          <p:spTgt spid="37"/>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53" presetClass="entr" presetSubtype="16" fill="hold" nodeType="afterEffect">
                                  <p:stCondLst>
                                    <p:cond delay="0"/>
                                  </p:stCondLst>
                                  <p:childTnLst>
                                    <p:set>
                                      <p:cBhvr>
                                        <p:cTn id="20" dur="1" fill="hold">
                                          <p:stCondLst>
                                            <p:cond delay="0"/>
                                          </p:stCondLst>
                                        </p:cTn>
                                        <p:tgtEl>
                                          <p:spTgt spid="77"/>
                                        </p:tgtEl>
                                        <p:attrNameLst>
                                          <p:attrName>style.visibility</p:attrName>
                                        </p:attrNameLst>
                                      </p:cBhvr>
                                      <p:to>
                                        <p:strVal val="visible"/>
                                      </p:to>
                                    </p:set>
                                    <p:anim calcmode="lin" valueType="num">
                                      <p:cBhvr>
                                        <p:cTn id="21" dur="100" fill="hold"/>
                                        <p:tgtEl>
                                          <p:spTgt spid="77"/>
                                        </p:tgtEl>
                                        <p:attrNameLst>
                                          <p:attrName>ppt_w</p:attrName>
                                        </p:attrNameLst>
                                      </p:cBhvr>
                                      <p:tavLst>
                                        <p:tav tm="0">
                                          <p:val>
                                            <p:fltVal val="0"/>
                                          </p:val>
                                        </p:tav>
                                        <p:tav tm="100000">
                                          <p:val>
                                            <p:strVal val="#ppt_w"/>
                                          </p:val>
                                        </p:tav>
                                      </p:tavLst>
                                    </p:anim>
                                    <p:anim calcmode="lin" valueType="num">
                                      <p:cBhvr>
                                        <p:cTn id="22" dur="100" fill="hold"/>
                                        <p:tgtEl>
                                          <p:spTgt spid="77"/>
                                        </p:tgtEl>
                                        <p:attrNameLst>
                                          <p:attrName>ppt_h</p:attrName>
                                        </p:attrNameLst>
                                      </p:cBhvr>
                                      <p:tavLst>
                                        <p:tav tm="0">
                                          <p:val>
                                            <p:fltVal val="0"/>
                                          </p:val>
                                        </p:tav>
                                        <p:tav tm="100000">
                                          <p:val>
                                            <p:strVal val="#ppt_h"/>
                                          </p:val>
                                        </p:tav>
                                      </p:tavLst>
                                    </p:anim>
                                    <p:animEffect transition="in" filter="fade">
                                      <p:cBhvr>
                                        <p:cTn id="23" dur="100"/>
                                        <p:tgtEl>
                                          <p:spTgt spid="77"/>
                                        </p:tgtEl>
                                      </p:cBhvr>
                                    </p:animEffect>
                                  </p:childTnLst>
                                </p:cTn>
                              </p:par>
                              <p:par>
                                <p:cTn id="24" presetID="6" presetClass="emph" presetSubtype="0" fill="hold" nodeType="withEffect">
                                  <p:stCondLst>
                                    <p:cond delay="100"/>
                                  </p:stCondLst>
                                  <p:childTnLst>
                                    <p:animScale>
                                      <p:cBhvr>
                                        <p:cTn id="25" dur="100" fill="hold"/>
                                        <p:tgtEl>
                                          <p:spTgt spid="77"/>
                                        </p:tgtEl>
                                      </p:cBhvr>
                                      <p:by x="110000" y="110000"/>
                                    </p:animScale>
                                  </p:childTnLst>
                                </p:cTn>
                              </p:par>
                              <p:par>
                                <p:cTn id="26" presetID="6" presetClass="emph" presetSubtype="0" fill="hold" nodeType="withEffect">
                                  <p:stCondLst>
                                    <p:cond delay="200"/>
                                  </p:stCondLst>
                                  <p:childTnLst>
                                    <p:animScale>
                                      <p:cBhvr>
                                        <p:cTn id="27" dur="200" fill="hold"/>
                                        <p:tgtEl>
                                          <p:spTgt spid="77"/>
                                        </p:tgtEl>
                                      </p:cBhvr>
                                      <p:by x="90000" y="90000"/>
                                    </p:animScale>
                                  </p:childTnLst>
                                </p:cTn>
                              </p:par>
                              <p:par>
                                <p:cTn id="28" presetID="6" presetClass="emph" presetSubtype="0" fill="hold" nodeType="withEffect">
                                  <p:stCondLst>
                                    <p:cond delay="400"/>
                                  </p:stCondLst>
                                  <p:childTnLst>
                                    <p:animScale>
                                      <p:cBhvr>
                                        <p:cTn id="29" dur="100" fill="hold"/>
                                        <p:tgtEl>
                                          <p:spTgt spid="77"/>
                                        </p:tgtEl>
                                      </p:cBhvr>
                                      <p:by x="105000" y="105000"/>
                                    </p:animScale>
                                  </p:childTnLst>
                                </p:cTn>
                              </p:par>
                              <p:par>
                                <p:cTn id="30" presetID="6" presetClass="emph" presetSubtype="0" fill="hold" nodeType="withEffect">
                                  <p:stCondLst>
                                    <p:cond delay="500"/>
                                  </p:stCondLst>
                                  <p:childTnLst>
                                    <p:animScale>
                                      <p:cBhvr>
                                        <p:cTn id="31" dur="200" fill="hold"/>
                                        <p:tgtEl>
                                          <p:spTgt spid="77"/>
                                        </p:tgtEl>
                                      </p:cBhvr>
                                      <p:by x="95000" y="95000"/>
                                    </p:animScale>
                                  </p:childTnLst>
                                </p:cTn>
                              </p:par>
                            </p:childTnLst>
                          </p:cTn>
                        </p:par>
                        <p:par>
                          <p:cTn id="32" fill="hold">
                            <p:stCondLst>
                              <p:cond delay="1700"/>
                            </p:stCondLst>
                            <p:childTnLst>
                              <p:par>
                                <p:cTn id="33" presetID="22" presetClass="entr" presetSubtype="8" fill="hold" grpId="0" nodeType="afterEffect">
                                  <p:stCondLst>
                                    <p:cond delay="0"/>
                                  </p:stCondLst>
                                  <p:childTnLst>
                                    <p:set>
                                      <p:cBhvr>
                                        <p:cTn id="34" dur="1" fill="hold">
                                          <p:stCondLst>
                                            <p:cond delay="0"/>
                                          </p:stCondLst>
                                        </p:cTn>
                                        <p:tgtEl>
                                          <p:spTgt spid="75"/>
                                        </p:tgtEl>
                                        <p:attrNameLst>
                                          <p:attrName>style.visibility</p:attrName>
                                        </p:attrNameLst>
                                      </p:cBhvr>
                                      <p:to>
                                        <p:strVal val="visible"/>
                                      </p:to>
                                    </p:set>
                                    <p:animEffect transition="in" filter="wipe(left)">
                                      <p:cBhvr>
                                        <p:cTn id="35" dur="500"/>
                                        <p:tgtEl>
                                          <p:spTgt spid="75"/>
                                        </p:tgtEl>
                                      </p:cBhvr>
                                    </p:animEffect>
                                  </p:childTnLst>
                                </p:cTn>
                              </p:par>
                            </p:childTnLst>
                          </p:cTn>
                        </p:par>
                        <p:par>
                          <p:cTn id="36" fill="hold">
                            <p:stCondLst>
                              <p:cond delay="2200"/>
                            </p:stCondLst>
                            <p:childTnLst>
                              <p:par>
                                <p:cTn id="37" presetID="53" presetClass="entr" presetSubtype="16" fill="hold" nodeType="afterEffect">
                                  <p:stCondLst>
                                    <p:cond delay="0"/>
                                  </p:stCondLst>
                                  <p:childTnLst>
                                    <p:set>
                                      <p:cBhvr>
                                        <p:cTn id="38" dur="1" fill="hold">
                                          <p:stCondLst>
                                            <p:cond delay="0"/>
                                          </p:stCondLst>
                                        </p:cTn>
                                        <p:tgtEl>
                                          <p:spTgt spid="88"/>
                                        </p:tgtEl>
                                        <p:attrNameLst>
                                          <p:attrName>style.visibility</p:attrName>
                                        </p:attrNameLst>
                                      </p:cBhvr>
                                      <p:to>
                                        <p:strVal val="visible"/>
                                      </p:to>
                                    </p:set>
                                    <p:anim calcmode="lin" valueType="num">
                                      <p:cBhvr>
                                        <p:cTn id="39" dur="100" fill="hold"/>
                                        <p:tgtEl>
                                          <p:spTgt spid="88"/>
                                        </p:tgtEl>
                                        <p:attrNameLst>
                                          <p:attrName>ppt_w</p:attrName>
                                        </p:attrNameLst>
                                      </p:cBhvr>
                                      <p:tavLst>
                                        <p:tav tm="0">
                                          <p:val>
                                            <p:fltVal val="0"/>
                                          </p:val>
                                        </p:tav>
                                        <p:tav tm="100000">
                                          <p:val>
                                            <p:strVal val="#ppt_w"/>
                                          </p:val>
                                        </p:tav>
                                      </p:tavLst>
                                    </p:anim>
                                    <p:anim calcmode="lin" valueType="num">
                                      <p:cBhvr>
                                        <p:cTn id="40" dur="100" fill="hold"/>
                                        <p:tgtEl>
                                          <p:spTgt spid="88"/>
                                        </p:tgtEl>
                                        <p:attrNameLst>
                                          <p:attrName>ppt_h</p:attrName>
                                        </p:attrNameLst>
                                      </p:cBhvr>
                                      <p:tavLst>
                                        <p:tav tm="0">
                                          <p:val>
                                            <p:fltVal val="0"/>
                                          </p:val>
                                        </p:tav>
                                        <p:tav tm="100000">
                                          <p:val>
                                            <p:strVal val="#ppt_h"/>
                                          </p:val>
                                        </p:tav>
                                      </p:tavLst>
                                    </p:anim>
                                    <p:animEffect transition="in" filter="fade">
                                      <p:cBhvr>
                                        <p:cTn id="41" dur="100"/>
                                        <p:tgtEl>
                                          <p:spTgt spid="88"/>
                                        </p:tgtEl>
                                      </p:cBhvr>
                                    </p:animEffect>
                                  </p:childTnLst>
                                </p:cTn>
                              </p:par>
                              <p:par>
                                <p:cTn id="42" presetID="6" presetClass="emph" presetSubtype="0" fill="hold" nodeType="withEffect">
                                  <p:stCondLst>
                                    <p:cond delay="100"/>
                                  </p:stCondLst>
                                  <p:childTnLst>
                                    <p:animScale>
                                      <p:cBhvr>
                                        <p:cTn id="43" dur="100" fill="hold"/>
                                        <p:tgtEl>
                                          <p:spTgt spid="88"/>
                                        </p:tgtEl>
                                      </p:cBhvr>
                                      <p:by x="110000" y="110000"/>
                                    </p:animScale>
                                  </p:childTnLst>
                                </p:cTn>
                              </p:par>
                              <p:par>
                                <p:cTn id="44" presetID="6" presetClass="emph" presetSubtype="0" fill="hold" nodeType="withEffect">
                                  <p:stCondLst>
                                    <p:cond delay="200"/>
                                  </p:stCondLst>
                                  <p:childTnLst>
                                    <p:animScale>
                                      <p:cBhvr>
                                        <p:cTn id="45" dur="200" fill="hold"/>
                                        <p:tgtEl>
                                          <p:spTgt spid="88"/>
                                        </p:tgtEl>
                                      </p:cBhvr>
                                      <p:by x="90000" y="90000"/>
                                    </p:animScale>
                                  </p:childTnLst>
                                </p:cTn>
                              </p:par>
                              <p:par>
                                <p:cTn id="46" presetID="6" presetClass="emph" presetSubtype="0" fill="hold" nodeType="withEffect">
                                  <p:stCondLst>
                                    <p:cond delay="400"/>
                                  </p:stCondLst>
                                  <p:childTnLst>
                                    <p:animScale>
                                      <p:cBhvr>
                                        <p:cTn id="47" dur="100" fill="hold"/>
                                        <p:tgtEl>
                                          <p:spTgt spid="88"/>
                                        </p:tgtEl>
                                      </p:cBhvr>
                                      <p:by x="105000" y="105000"/>
                                    </p:animScale>
                                  </p:childTnLst>
                                </p:cTn>
                              </p:par>
                              <p:par>
                                <p:cTn id="48" presetID="6" presetClass="emph" presetSubtype="0" fill="hold" nodeType="withEffect">
                                  <p:stCondLst>
                                    <p:cond delay="500"/>
                                  </p:stCondLst>
                                  <p:childTnLst>
                                    <p:animScale>
                                      <p:cBhvr>
                                        <p:cTn id="49" dur="200" fill="hold"/>
                                        <p:tgtEl>
                                          <p:spTgt spid="88"/>
                                        </p:tgtEl>
                                      </p:cBhvr>
                                      <p:by x="95000" y="95000"/>
                                    </p:animScale>
                                  </p:childTnLst>
                                </p:cTn>
                              </p:par>
                            </p:childTnLst>
                          </p:cTn>
                        </p:par>
                        <p:par>
                          <p:cTn id="50" fill="hold">
                            <p:stCondLst>
                              <p:cond delay="2900"/>
                            </p:stCondLst>
                            <p:childTnLst>
                              <p:par>
                                <p:cTn id="51" presetID="22" presetClass="entr" presetSubtype="8" fill="hold" grpId="0" nodeType="afterEffect">
                                  <p:stCondLst>
                                    <p:cond delay="0"/>
                                  </p:stCondLst>
                                  <p:childTnLst>
                                    <p:set>
                                      <p:cBhvr>
                                        <p:cTn id="52" dur="1" fill="hold">
                                          <p:stCondLst>
                                            <p:cond delay="0"/>
                                          </p:stCondLst>
                                        </p:cTn>
                                        <p:tgtEl>
                                          <p:spTgt spid="87"/>
                                        </p:tgtEl>
                                        <p:attrNameLst>
                                          <p:attrName>style.visibility</p:attrName>
                                        </p:attrNameLst>
                                      </p:cBhvr>
                                      <p:to>
                                        <p:strVal val="visible"/>
                                      </p:to>
                                    </p:set>
                                    <p:animEffect transition="in" filter="wipe(left)">
                                      <p:cBhvr>
                                        <p:cTn id="53" dur="500"/>
                                        <p:tgtEl>
                                          <p:spTgt spid="87"/>
                                        </p:tgtEl>
                                      </p:cBhvr>
                                    </p:animEffect>
                                  </p:childTnLst>
                                </p:cTn>
                              </p:par>
                            </p:childTnLst>
                          </p:cTn>
                        </p:par>
                        <p:par>
                          <p:cTn id="54" fill="hold">
                            <p:stCondLst>
                              <p:cond delay="3400"/>
                            </p:stCondLst>
                            <p:childTnLst>
                              <p:par>
                                <p:cTn id="55" presetID="53" presetClass="entr" presetSubtype="16" fill="hold" nodeType="afterEffect">
                                  <p:stCondLst>
                                    <p:cond delay="0"/>
                                  </p:stCondLst>
                                  <p:childTnLst>
                                    <p:set>
                                      <p:cBhvr>
                                        <p:cTn id="56" dur="1" fill="hold">
                                          <p:stCondLst>
                                            <p:cond delay="0"/>
                                          </p:stCondLst>
                                        </p:cTn>
                                        <p:tgtEl>
                                          <p:spTgt spid="94"/>
                                        </p:tgtEl>
                                        <p:attrNameLst>
                                          <p:attrName>style.visibility</p:attrName>
                                        </p:attrNameLst>
                                      </p:cBhvr>
                                      <p:to>
                                        <p:strVal val="visible"/>
                                      </p:to>
                                    </p:set>
                                    <p:anim calcmode="lin" valueType="num">
                                      <p:cBhvr>
                                        <p:cTn id="57" dur="100" fill="hold"/>
                                        <p:tgtEl>
                                          <p:spTgt spid="94"/>
                                        </p:tgtEl>
                                        <p:attrNameLst>
                                          <p:attrName>ppt_w</p:attrName>
                                        </p:attrNameLst>
                                      </p:cBhvr>
                                      <p:tavLst>
                                        <p:tav tm="0">
                                          <p:val>
                                            <p:fltVal val="0"/>
                                          </p:val>
                                        </p:tav>
                                        <p:tav tm="100000">
                                          <p:val>
                                            <p:strVal val="#ppt_w"/>
                                          </p:val>
                                        </p:tav>
                                      </p:tavLst>
                                    </p:anim>
                                    <p:anim calcmode="lin" valueType="num">
                                      <p:cBhvr>
                                        <p:cTn id="58" dur="100" fill="hold"/>
                                        <p:tgtEl>
                                          <p:spTgt spid="94"/>
                                        </p:tgtEl>
                                        <p:attrNameLst>
                                          <p:attrName>ppt_h</p:attrName>
                                        </p:attrNameLst>
                                      </p:cBhvr>
                                      <p:tavLst>
                                        <p:tav tm="0">
                                          <p:val>
                                            <p:fltVal val="0"/>
                                          </p:val>
                                        </p:tav>
                                        <p:tav tm="100000">
                                          <p:val>
                                            <p:strVal val="#ppt_h"/>
                                          </p:val>
                                        </p:tav>
                                      </p:tavLst>
                                    </p:anim>
                                    <p:animEffect transition="in" filter="fade">
                                      <p:cBhvr>
                                        <p:cTn id="59" dur="100"/>
                                        <p:tgtEl>
                                          <p:spTgt spid="94"/>
                                        </p:tgtEl>
                                      </p:cBhvr>
                                    </p:animEffect>
                                  </p:childTnLst>
                                </p:cTn>
                              </p:par>
                              <p:par>
                                <p:cTn id="60" presetID="6" presetClass="emph" presetSubtype="0" fill="hold" nodeType="withEffect">
                                  <p:stCondLst>
                                    <p:cond delay="100"/>
                                  </p:stCondLst>
                                  <p:childTnLst>
                                    <p:animScale>
                                      <p:cBhvr>
                                        <p:cTn id="61" dur="100" fill="hold"/>
                                        <p:tgtEl>
                                          <p:spTgt spid="94"/>
                                        </p:tgtEl>
                                      </p:cBhvr>
                                      <p:by x="110000" y="110000"/>
                                    </p:animScale>
                                  </p:childTnLst>
                                </p:cTn>
                              </p:par>
                              <p:par>
                                <p:cTn id="62" presetID="6" presetClass="emph" presetSubtype="0" fill="hold" nodeType="withEffect">
                                  <p:stCondLst>
                                    <p:cond delay="200"/>
                                  </p:stCondLst>
                                  <p:childTnLst>
                                    <p:animScale>
                                      <p:cBhvr>
                                        <p:cTn id="63" dur="200" fill="hold"/>
                                        <p:tgtEl>
                                          <p:spTgt spid="94"/>
                                        </p:tgtEl>
                                      </p:cBhvr>
                                      <p:by x="90000" y="90000"/>
                                    </p:animScale>
                                  </p:childTnLst>
                                </p:cTn>
                              </p:par>
                              <p:par>
                                <p:cTn id="64" presetID="6" presetClass="emph" presetSubtype="0" fill="hold" nodeType="withEffect">
                                  <p:stCondLst>
                                    <p:cond delay="400"/>
                                  </p:stCondLst>
                                  <p:childTnLst>
                                    <p:animScale>
                                      <p:cBhvr>
                                        <p:cTn id="65" dur="100" fill="hold"/>
                                        <p:tgtEl>
                                          <p:spTgt spid="94"/>
                                        </p:tgtEl>
                                      </p:cBhvr>
                                      <p:by x="105000" y="105000"/>
                                    </p:animScale>
                                  </p:childTnLst>
                                </p:cTn>
                              </p:par>
                              <p:par>
                                <p:cTn id="66" presetID="6" presetClass="emph" presetSubtype="0" fill="hold" nodeType="withEffect">
                                  <p:stCondLst>
                                    <p:cond delay="500"/>
                                  </p:stCondLst>
                                  <p:childTnLst>
                                    <p:animScale>
                                      <p:cBhvr>
                                        <p:cTn id="67" dur="200" fill="hold"/>
                                        <p:tgtEl>
                                          <p:spTgt spid="94"/>
                                        </p:tgtEl>
                                      </p:cBhvr>
                                      <p:by x="95000" y="95000"/>
                                    </p:animScale>
                                  </p:childTnLst>
                                </p:cTn>
                              </p:par>
                            </p:childTnLst>
                          </p:cTn>
                        </p:par>
                        <p:par>
                          <p:cTn id="68" fill="hold">
                            <p:stCondLst>
                              <p:cond delay="4100"/>
                            </p:stCondLst>
                            <p:childTnLst>
                              <p:par>
                                <p:cTn id="69" presetID="22" presetClass="entr" presetSubtype="8" fill="hold" grpId="0" nodeType="afterEffect">
                                  <p:stCondLst>
                                    <p:cond delay="0"/>
                                  </p:stCondLst>
                                  <p:childTnLst>
                                    <p:set>
                                      <p:cBhvr>
                                        <p:cTn id="70" dur="1" fill="hold">
                                          <p:stCondLst>
                                            <p:cond delay="0"/>
                                          </p:stCondLst>
                                        </p:cTn>
                                        <p:tgtEl>
                                          <p:spTgt spid="93"/>
                                        </p:tgtEl>
                                        <p:attrNameLst>
                                          <p:attrName>style.visibility</p:attrName>
                                        </p:attrNameLst>
                                      </p:cBhvr>
                                      <p:to>
                                        <p:strVal val="visible"/>
                                      </p:to>
                                    </p:set>
                                    <p:animEffect transition="in" filter="wipe(left)">
                                      <p:cBhvr>
                                        <p:cTn id="71" dur="500"/>
                                        <p:tgtEl>
                                          <p:spTgt spid="93"/>
                                        </p:tgtEl>
                                      </p:cBhvr>
                                    </p:animEffect>
                                  </p:childTnLst>
                                </p:cTn>
                              </p:par>
                            </p:childTnLst>
                          </p:cTn>
                        </p:par>
                        <p:par>
                          <p:cTn id="72" fill="hold">
                            <p:stCondLst>
                              <p:cond delay="4600"/>
                            </p:stCondLst>
                            <p:childTnLst>
                              <p:par>
                                <p:cTn id="73" presetID="53" presetClass="entr" presetSubtype="16" fill="hold" nodeType="afterEffect">
                                  <p:stCondLst>
                                    <p:cond delay="0"/>
                                  </p:stCondLst>
                                  <p:childTnLst>
                                    <p:set>
                                      <p:cBhvr>
                                        <p:cTn id="74" dur="1" fill="hold">
                                          <p:stCondLst>
                                            <p:cond delay="0"/>
                                          </p:stCondLst>
                                        </p:cTn>
                                        <p:tgtEl>
                                          <p:spTgt spid="82"/>
                                        </p:tgtEl>
                                        <p:attrNameLst>
                                          <p:attrName>style.visibility</p:attrName>
                                        </p:attrNameLst>
                                      </p:cBhvr>
                                      <p:to>
                                        <p:strVal val="visible"/>
                                      </p:to>
                                    </p:set>
                                    <p:anim calcmode="lin" valueType="num">
                                      <p:cBhvr>
                                        <p:cTn id="75" dur="100" fill="hold"/>
                                        <p:tgtEl>
                                          <p:spTgt spid="82"/>
                                        </p:tgtEl>
                                        <p:attrNameLst>
                                          <p:attrName>ppt_w</p:attrName>
                                        </p:attrNameLst>
                                      </p:cBhvr>
                                      <p:tavLst>
                                        <p:tav tm="0">
                                          <p:val>
                                            <p:fltVal val="0"/>
                                          </p:val>
                                        </p:tav>
                                        <p:tav tm="100000">
                                          <p:val>
                                            <p:strVal val="#ppt_w"/>
                                          </p:val>
                                        </p:tav>
                                      </p:tavLst>
                                    </p:anim>
                                    <p:anim calcmode="lin" valueType="num">
                                      <p:cBhvr>
                                        <p:cTn id="76" dur="100" fill="hold"/>
                                        <p:tgtEl>
                                          <p:spTgt spid="82"/>
                                        </p:tgtEl>
                                        <p:attrNameLst>
                                          <p:attrName>ppt_h</p:attrName>
                                        </p:attrNameLst>
                                      </p:cBhvr>
                                      <p:tavLst>
                                        <p:tav tm="0">
                                          <p:val>
                                            <p:fltVal val="0"/>
                                          </p:val>
                                        </p:tav>
                                        <p:tav tm="100000">
                                          <p:val>
                                            <p:strVal val="#ppt_h"/>
                                          </p:val>
                                        </p:tav>
                                      </p:tavLst>
                                    </p:anim>
                                    <p:animEffect transition="in" filter="fade">
                                      <p:cBhvr>
                                        <p:cTn id="77" dur="100"/>
                                        <p:tgtEl>
                                          <p:spTgt spid="82"/>
                                        </p:tgtEl>
                                      </p:cBhvr>
                                    </p:animEffect>
                                  </p:childTnLst>
                                </p:cTn>
                              </p:par>
                              <p:par>
                                <p:cTn id="78" presetID="6" presetClass="emph" presetSubtype="0" fill="hold" nodeType="withEffect">
                                  <p:stCondLst>
                                    <p:cond delay="100"/>
                                  </p:stCondLst>
                                  <p:childTnLst>
                                    <p:animScale>
                                      <p:cBhvr>
                                        <p:cTn id="79" dur="100" fill="hold"/>
                                        <p:tgtEl>
                                          <p:spTgt spid="82"/>
                                        </p:tgtEl>
                                      </p:cBhvr>
                                      <p:by x="110000" y="110000"/>
                                    </p:animScale>
                                  </p:childTnLst>
                                </p:cTn>
                              </p:par>
                              <p:par>
                                <p:cTn id="80" presetID="6" presetClass="emph" presetSubtype="0" fill="hold" nodeType="withEffect">
                                  <p:stCondLst>
                                    <p:cond delay="200"/>
                                  </p:stCondLst>
                                  <p:childTnLst>
                                    <p:animScale>
                                      <p:cBhvr>
                                        <p:cTn id="81" dur="200" fill="hold"/>
                                        <p:tgtEl>
                                          <p:spTgt spid="82"/>
                                        </p:tgtEl>
                                      </p:cBhvr>
                                      <p:by x="90000" y="90000"/>
                                    </p:animScale>
                                  </p:childTnLst>
                                </p:cTn>
                              </p:par>
                              <p:par>
                                <p:cTn id="82" presetID="6" presetClass="emph" presetSubtype="0" fill="hold" nodeType="withEffect">
                                  <p:stCondLst>
                                    <p:cond delay="400"/>
                                  </p:stCondLst>
                                  <p:childTnLst>
                                    <p:animScale>
                                      <p:cBhvr>
                                        <p:cTn id="83" dur="100" fill="hold"/>
                                        <p:tgtEl>
                                          <p:spTgt spid="82"/>
                                        </p:tgtEl>
                                      </p:cBhvr>
                                      <p:by x="105000" y="105000"/>
                                    </p:animScale>
                                  </p:childTnLst>
                                </p:cTn>
                              </p:par>
                              <p:par>
                                <p:cTn id="84" presetID="6" presetClass="emph" presetSubtype="0" fill="hold" nodeType="withEffect">
                                  <p:stCondLst>
                                    <p:cond delay="500"/>
                                  </p:stCondLst>
                                  <p:childTnLst>
                                    <p:animScale>
                                      <p:cBhvr>
                                        <p:cTn id="85" dur="200" fill="hold"/>
                                        <p:tgtEl>
                                          <p:spTgt spid="82"/>
                                        </p:tgtEl>
                                      </p:cBhvr>
                                      <p:by x="95000" y="95000"/>
                                    </p:animScale>
                                  </p:childTnLst>
                                </p:cTn>
                              </p:par>
                            </p:childTnLst>
                          </p:cTn>
                        </p:par>
                        <p:par>
                          <p:cTn id="86" fill="hold">
                            <p:stCondLst>
                              <p:cond delay="5300"/>
                            </p:stCondLst>
                            <p:childTnLst>
                              <p:par>
                                <p:cTn id="87" presetID="22" presetClass="entr" presetSubtype="8" fill="hold" grpId="0" nodeType="afterEffect">
                                  <p:stCondLst>
                                    <p:cond delay="0"/>
                                  </p:stCondLst>
                                  <p:childTnLst>
                                    <p:set>
                                      <p:cBhvr>
                                        <p:cTn id="88" dur="1" fill="hold">
                                          <p:stCondLst>
                                            <p:cond delay="0"/>
                                          </p:stCondLst>
                                        </p:cTn>
                                        <p:tgtEl>
                                          <p:spTgt spid="76"/>
                                        </p:tgtEl>
                                        <p:attrNameLst>
                                          <p:attrName>style.visibility</p:attrName>
                                        </p:attrNameLst>
                                      </p:cBhvr>
                                      <p:to>
                                        <p:strVal val="visible"/>
                                      </p:to>
                                    </p:set>
                                    <p:animEffect transition="in" filter="wipe(left)">
                                      <p:cBhvr>
                                        <p:cTn id="89" dur="500"/>
                                        <p:tgtEl>
                                          <p:spTgt spid="76"/>
                                        </p:tgtEl>
                                      </p:cBhvr>
                                    </p:animEffect>
                                  </p:childTnLst>
                                </p:cTn>
                              </p:par>
                            </p:childTnLst>
                          </p:cTn>
                        </p:par>
                        <p:par>
                          <p:cTn id="90" fill="hold">
                            <p:stCondLst>
                              <p:cond delay="5800"/>
                            </p:stCondLst>
                            <p:childTnLst>
                              <p:par>
                                <p:cTn id="91" presetID="53" presetClass="entr" presetSubtype="16" fill="hold" nodeType="afterEffect">
                                  <p:stCondLst>
                                    <p:cond delay="0"/>
                                  </p:stCondLst>
                                  <p:childTnLst>
                                    <p:set>
                                      <p:cBhvr>
                                        <p:cTn id="92" dur="1" fill="hold">
                                          <p:stCondLst>
                                            <p:cond delay="0"/>
                                          </p:stCondLst>
                                        </p:cTn>
                                        <p:tgtEl>
                                          <p:spTgt spid="100"/>
                                        </p:tgtEl>
                                        <p:attrNameLst>
                                          <p:attrName>style.visibility</p:attrName>
                                        </p:attrNameLst>
                                      </p:cBhvr>
                                      <p:to>
                                        <p:strVal val="visible"/>
                                      </p:to>
                                    </p:set>
                                    <p:anim calcmode="lin" valueType="num">
                                      <p:cBhvr>
                                        <p:cTn id="93" dur="100" fill="hold"/>
                                        <p:tgtEl>
                                          <p:spTgt spid="100"/>
                                        </p:tgtEl>
                                        <p:attrNameLst>
                                          <p:attrName>ppt_w</p:attrName>
                                        </p:attrNameLst>
                                      </p:cBhvr>
                                      <p:tavLst>
                                        <p:tav tm="0">
                                          <p:val>
                                            <p:fltVal val="0"/>
                                          </p:val>
                                        </p:tav>
                                        <p:tav tm="100000">
                                          <p:val>
                                            <p:strVal val="#ppt_w"/>
                                          </p:val>
                                        </p:tav>
                                      </p:tavLst>
                                    </p:anim>
                                    <p:anim calcmode="lin" valueType="num">
                                      <p:cBhvr>
                                        <p:cTn id="94" dur="100" fill="hold"/>
                                        <p:tgtEl>
                                          <p:spTgt spid="100"/>
                                        </p:tgtEl>
                                        <p:attrNameLst>
                                          <p:attrName>ppt_h</p:attrName>
                                        </p:attrNameLst>
                                      </p:cBhvr>
                                      <p:tavLst>
                                        <p:tav tm="0">
                                          <p:val>
                                            <p:fltVal val="0"/>
                                          </p:val>
                                        </p:tav>
                                        <p:tav tm="100000">
                                          <p:val>
                                            <p:strVal val="#ppt_h"/>
                                          </p:val>
                                        </p:tav>
                                      </p:tavLst>
                                    </p:anim>
                                    <p:animEffect transition="in" filter="fade">
                                      <p:cBhvr>
                                        <p:cTn id="95" dur="100"/>
                                        <p:tgtEl>
                                          <p:spTgt spid="100"/>
                                        </p:tgtEl>
                                      </p:cBhvr>
                                    </p:animEffect>
                                  </p:childTnLst>
                                </p:cTn>
                              </p:par>
                              <p:par>
                                <p:cTn id="96" presetID="6" presetClass="emph" presetSubtype="0" fill="hold" nodeType="withEffect">
                                  <p:stCondLst>
                                    <p:cond delay="100"/>
                                  </p:stCondLst>
                                  <p:childTnLst>
                                    <p:animScale>
                                      <p:cBhvr>
                                        <p:cTn id="97" dur="100" fill="hold"/>
                                        <p:tgtEl>
                                          <p:spTgt spid="100"/>
                                        </p:tgtEl>
                                      </p:cBhvr>
                                      <p:by x="110000" y="110000"/>
                                    </p:animScale>
                                  </p:childTnLst>
                                </p:cTn>
                              </p:par>
                              <p:par>
                                <p:cTn id="98" presetID="6" presetClass="emph" presetSubtype="0" fill="hold" nodeType="withEffect">
                                  <p:stCondLst>
                                    <p:cond delay="200"/>
                                  </p:stCondLst>
                                  <p:childTnLst>
                                    <p:animScale>
                                      <p:cBhvr>
                                        <p:cTn id="99" dur="200" fill="hold"/>
                                        <p:tgtEl>
                                          <p:spTgt spid="100"/>
                                        </p:tgtEl>
                                      </p:cBhvr>
                                      <p:by x="90000" y="90000"/>
                                    </p:animScale>
                                  </p:childTnLst>
                                </p:cTn>
                              </p:par>
                              <p:par>
                                <p:cTn id="100" presetID="6" presetClass="emph" presetSubtype="0" fill="hold" nodeType="withEffect">
                                  <p:stCondLst>
                                    <p:cond delay="400"/>
                                  </p:stCondLst>
                                  <p:childTnLst>
                                    <p:animScale>
                                      <p:cBhvr>
                                        <p:cTn id="101" dur="100" fill="hold"/>
                                        <p:tgtEl>
                                          <p:spTgt spid="100"/>
                                        </p:tgtEl>
                                      </p:cBhvr>
                                      <p:by x="105000" y="105000"/>
                                    </p:animScale>
                                  </p:childTnLst>
                                </p:cTn>
                              </p:par>
                              <p:par>
                                <p:cTn id="102" presetID="6" presetClass="emph" presetSubtype="0" fill="hold" nodeType="withEffect">
                                  <p:stCondLst>
                                    <p:cond delay="500"/>
                                  </p:stCondLst>
                                  <p:childTnLst>
                                    <p:animScale>
                                      <p:cBhvr>
                                        <p:cTn id="103" dur="200" fill="hold"/>
                                        <p:tgtEl>
                                          <p:spTgt spid="100"/>
                                        </p:tgtEl>
                                      </p:cBhvr>
                                      <p:by x="95000" y="95000"/>
                                    </p:animScale>
                                  </p:childTnLst>
                                </p:cTn>
                              </p:par>
                            </p:childTnLst>
                          </p:cTn>
                        </p:par>
                        <p:par>
                          <p:cTn id="104" fill="hold">
                            <p:stCondLst>
                              <p:cond delay="6500"/>
                            </p:stCondLst>
                            <p:childTnLst>
                              <p:par>
                                <p:cTn id="105" presetID="22" presetClass="entr" presetSubtype="8" fill="hold" grpId="0" nodeType="afterEffect">
                                  <p:stCondLst>
                                    <p:cond delay="0"/>
                                  </p:stCondLst>
                                  <p:childTnLst>
                                    <p:set>
                                      <p:cBhvr>
                                        <p:cTn id="106" dur="1" fill="hold">
                                          <p:stCondLst>
                                            <p:cond delay="0"/>
                                          </p:stCondLst>
                                        </p:cTn>
                                        <p:tgtEl>
                                          <p:spTgt spid="99"/>
                                        </p:tgtEl>
                                        <p:attrNameLst>
                                          <p:attrName>style.visibility</p:attrName>
                                        </p:attrNameLst>
                                      </p:cBhvr>
                                      <p:to>
                                        <p:strVal val="visible"/>
                                      </p:to>
                                    </p:set>
                                    <p:animEffect transition="in" filter="wipe(left)">
                                      <p:cBhvr>
                                        <p:cTn id="107" dur="500"/>
                                        <p:tgtEl>
                                          <p:spTgt spid="99"/>
                                        </p:tgtEl>
                                      </p:cBhvr>
                                    </p:animEffect>
                                  </p:childTnLst>
                                </p:cTn>
                              </p:par>
                            </p:childTnLst>
                          </p:cTn>
                        </p:par>
                        <p:par>
                          <p:cTn id="108" fill="hold">
                            <p:stCondLst>
                              <p:cond delay="7000"/>
                            </p:stCondLst>
                            <p:childTnLst>
                              <p:par>
                                <p:cTn id="109" presetID="47" presetClass="entr" presetSubtype="0" fill="hold" nodeType="afterEffect">
                                  <p:stCondLst>
                                    <p:cond delay="0"/>
                                  </p:stCondLst>
                                  <p:childTnLst>
                                    <p:set>
                                      <p:cBhvr>
                                        <p:cTn id="110" dur="1" fill="hold">
                                          <p:stCondLst>
                                            <p:cond delay="0"/>
                                          </p:stCondLst>
                                        </p:cTn>
                                        <p:tgtEl>
                                          <p:spTgt spid="34"/>
                                        </p:tgtEl>
                                        <p:attrNameLst>
                                          <p:attrName>style.visibility</p:attrName>
                                        </p:attrNameLst>
                                      </p:cBhvr>
                                      <p:to>
                                        <p:strVal val="visible"/>
                                      </p:to>
                                    </p:set>
                                    <p:animEffect transition="in" filter="fade">
                                      <p:cBhvr>
                                        <p:cTn id="111" dur="1000"/>
                                        <p:tgtEl>
                                          <p:spTgt spid="34"/>
                                        </p:tgtEl>
                                      </p:cBhvr>
                                    </p:animEffect>
                                    <p:anim calcmode="lin" valueType="num">
                                      <p:cBhvr>
                                        <p:cTn id="112" dur="1000" fill="hold"/>
                                        <p:tgtEl>
                                          <p:spTgt spid="34"/>
                                        </p:tgtEl>
                                        <p:attrNameLst>
                                          <p:attrName>ppt_x</p:attrName>
                                        </p:attrNameLst>
                                      </p:cBhvr>
                                      <p:tavLst>
                                        <p:tav tm="0">
                                          <p:val>
                                            <p:strVal val="#ppt_x"/>
                                          </p:val>
                                        </p:tav>
                                        <p:tav tm="100000">
                                          <p:val>
                                            <p:strVal val="#ppt_x"/>
                                          </p:val>
                                        </p:tav>
                                      </p:tavLst>
                                    </p:anim>
                                    <p:anim calcmode="lin" valueType="num">
                                      <p:cBhvr>
                                        <p:cTn id="113" dur="1000" fill="hold"/>
                                        <p:tgtEl>
                                          <p:spTgt spid="34"/>
                                        </p:tgtEl>
                                        <p:attrNameLst>
                                          <p:attrName>ppt_y</p:attrName>
                                        </p:attrNameLst>
                                      </p:cBhvr>
                                      <p:tavLst>
                                        <p:tav tm="0">
                                          <p:val>
                                            <p:strVal val="#ppt_y-.1"/>
                                          </p:val>
                                        </p:tav>
                                        <p:tav tm="100000">
                                          <p:val>
                                            <p:strVal val="#ppt_y"/>
                                          </p:val>
                                        </p:tav>
                                      </p:tavLst>
                                    </p:anim>
                                  </p:childTnLst>
                                </p:cTn>
                              </p:par>
                            </p:childTnLst>
                          </p:cTn>
                        </p:par>
                        <p:par>
                          <p:cTn id="114" fill="hold">
                            <p:stCondLst>
                              <p:cond delay="8000"/>
                            </p:stCondLst>
                            <p:childTnLst>
                              <p:par>
                                <p:cTn id="115" presetID="47" presetClass="entr" presetSubtype="0" fill="hold" nodeType="afterEffect">
                                  <p:stCondLst>
                                    <p:cond delay="0"/>
                                  </p:stCondLst>
                                  <p:childTnLst>
                                    <p:set>
                                      <p:cBhvr>
                                        <p:cTn id="116" dur="1" fill="hold">
                                          <p:stCondLst>
                                            <p:cond delay="0"/>
                                          </p:stCondLst>
                                        </p:cTn>
                                        <p:tgtEl>
                                          <p:spTgt spid="33"/>
                                        </p:tgtEl>
                                        <p:attrNameLst>
                                          <p:attrName>style.visibility</p:attrName>
                                        </p:attrNameLst>
                                      </p:cBhvr>
                                      <p:to>
                                        <p:strVal val="visible"/>
                                      </p:to>
                                    </p:set>
                                    <p:animEffect transition="in" filter="fade">
                                      <p:cBhvr>
                                        <p:cTn id="117" dur="1000"/>
                                        <p:tgtEl>
                                          <p:spTgt spid="33"/>
                                        </p:tgtEl>
                                      </p:cBhvr>
                                    </p:animEffect>
                                    <p:anim calcmode="lin" valueType="num">
                                      <p:cBhvr>
                                        <p:cTn id="118" dur="1000" fill="hold"/>
                                        <p:tgtEl>
                                          <p:spTgt spid="33"/>
                                        </p:tgtEl>
                                        <p:attrNameLst>
                                          <p:attrName>ppt_x</p:attrName>
                                        </p:attrNameLst>
                                      </p:cBhvr>
                                      <p:tavLst>
                                        <p:tav tm="0">
                                          <p:val>
                                            <p:strVal val="#ppt_x"/>
                                          </p:val>
                                        </p:tav>
                                        <p:tav tm="100000">
                                          <p:val>
                                            <p:strVal val="#ppt_x"/>
                                          </p:val>
                                        </p:tav>
                                      </p:tavLst>
                                    </p:anim>
                                    <p:anim calcmode="lin" valueType="num">
                                      <p:cBhvr>
                                        <p:cTn id="119"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87" grpId="0"/>
      <p:bldP spid="93" grpId="0"/>
      <p:bldP spid="99" grpId="0"/>
      <p:bldP spid="3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133096D-1683-328A-F2FE-28FB6E9C37F6}"/>
              </a:ext>
            </a:extLst>
          </p:cNvPr>
          <p:cNvSpPr>
            <a:spLocks noGrp="1"/>
          </p:cNvSpPr>
          <p:nvPr>
            <p:ph idx="1"/>
          </p:nvPr>
        </p:nvSpPr>
        <p:spPr>
          <a:xfrm>
            <a:off x="838200" y="638509"/>
            <a:ext cx="10515600" cy="4351338"/>
          </a:xfrm>
        </p:spPr>
        <p:txBody>
          <a:bodyPr/>
          <a:lstStyle/>
          <a:p>
            <a:r>
              <a:rPr lang="zh-CN" altLang="en-US" b="0" i="0" dirty="0">
                <a:solidFill>
                  <a:srgbClr val="121212"/>
                </a:solidFill>
                <a:effectLst/>
                <a:latin typeface="-apple-system"/>
              </a:rPr>
              <a:t>新插入一个节点</a:t>
            </a:r>
            <a:r>
              <a:rPr lang="en-US" altLang="zh-CN" b="0" i="0" dirty="0">
                <a:solidFill>
                  <a:srgbClr val="121212"/>
                </a:solidFill>
                <a:effectLst/>
                <a:latin typeface="-apple-system"/>
              </a:rPr>
              <a:t>6</a:t>
            </a:r>
            <a:r>
              <a:rPr lang="zh-CN" altLang="en-US" b="0" i="0" dirty="0">
                <a:solidFill>
                  <a:srgbClr val="121212"/>
                </a:solidFill>
                <a:effectLst/>
                <a:latin typeface="-apple-system"/>
              </a:rPr>
              <a:t>（所有新插入节点均为红色），不满足条件</a:t>
            </a:r>
            <a:r>
              <a:rPr lang="en-US" altLang="zh-CN" b="0" i="0" dirty="0">
                <a:solidFill>
                  <a:srgbClr val="121212"/>
                </a:solidFill>
                <a:effectLst/>
                <a:latin typeface="-apple-system"/>
              </a:rPr>
              <a:t>4</a:t>
            </a:r>
            <a:r>
              <a:rPr lang="zh-CN" altLang="en-US" b="0" i="0" dirty="0">
                <a:solidFill>
                  <a:srgbClr val="121212"/>
                </a:solidFill>
                <a:effectLst/>
                <a:latin typeface="-apple-system"/>
              </a:rPr>
              <a:t>（不能有连续的红色），且当前节点父亲和叔叔均为红色 </a:t>
            </a:r>
            <a:r>
              <a:rPr lang="en-US" altLang="zh-CN" b="0" i="0" dirty="0">
                <a:solidFill>
                  <a:srgbClr val="121212"/>
                </a:solidFill>
                <a:effectLst/>
                <a:latin typeface="-apple-system"/>
              </a:rPr>
              <a:t>--&gt; </a:t>
            </a:r>
            <a:r>
              <a:rPr lang="zh-CN" altLang="en-US" b="0" i="0" dirty="0">
                <a:solidFill>
                  <a:srgbClr val="121212"/>
                </a:solidFill>
                <a:effectLst/>
                <a:latin typeface="-apple-system"/>
              </a:rPr>
              <a:t>则进行变色</a:t>
            </a:r>
            <a:endParaRPr lang="zh-CN" altLang="en-US" dirty="0"/>
          </a:p>
        </p:txBody>
      </p:sp>
      <p:pic>
        <p:nvPicPr>
          <p:cNvPr id="5" name="图片 4">
            <a:extLst>
              <a:ext uri="{FF2B5EF4-FFF2-40B4-BE49-F238E27FC236}">
                <a16:creationId xmlns:a16="http://schemas.microsoft.com/office/drawing/2014/main" id="{9A78CEFB-A943-6DA1-BD63-031C0CA55176}"/>
              </a:ext>
            </a:extLst>
          </p:cNvPr>
          <p:cNvPicPr>
            <a:picLocks noChangeAspect="1"/>
          </p:cNvPicPr>
          <p:nvPr/>
        </p:nvPicPr>
        <p:blipFill>
          <a:blip r:embed="rId2"/>
          <a:stretch>
            <a:fillRect/>
          </a:stretch>
        </p:blipFill>
        <p:spPr>
          <a:xfrm>
            <a:off x="2923932" y="1890319"/>
            <a:ext cx="6953493" cy="4531596"/>
          </a:xfrm>
          <a:prstGeom prst="rect">
            <a:avLst/>
          </a:prstGeom>
        </p:spPr>
      </p:pic>
    </p:spTree>
    <p:extLst>
      <p:ext uri="{BB962C8B-B14F-4D97-AF65-F5344CB8AC3E}">
        <p14:creationId xmlns:p14="http://schemas.microsoft.com/office/powerpoint/2010/main" val="456339320"/>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9C4277A8-7E17-8A05-5EBA-A50849A6E7E2}"/>
              </a:ext>
            </a:extLst>
          </p:cNvPr>
          <p:cNvSpPr>
            <a:spLocks noGrp="1"/>
          </p:cNvSpPr>
          <p:nvPr>
            <p:ph idx="1"/>
          </p:nvPr>
        </p:nvSpPr>
        <p:spPr>
          <a:xfrm>
            <a:off x="838200" y="368968"/>
            <a:ext cx="10515600" cy="5807995"/>
          </a:xfrm>
        </p:spPr>
        <p:txBody>
          <a:bodyPr/>
          <a:lstStyle/>
          <a:p>
            <a:r>
              <a:rPr lang="zh-CN" altLang="en-US" b="0" i="0" dirty="0">
                <a:solidFill>
                  <a:srgbClr val="121212"/>
                </a:solidFill>
                <a:effectLst/>
                <a:latin typeface="-apple-system"/>
              </a:rPr>
              <a:t>此时</a:t>
            </a:r>
            <a:r>
              <a:rPr lang="en-US" altLang="zh-CN" b="0" i="0" dirty="0">
                <a:solidFill>
                  <a:srgbClr val="121212"/>
                </a:solidFill>
                <a:effectLst/>
                <a:latin typeface="-apple-system"/>
              </a:rPr>
              <a:t>5</a:t>
            </a:r>
            <a:r>
              <a:rPr lang="zh-CN" altLang="en-US" b="0" i="0" dirty="0">
                <a:solidFill>
                  <a:srgbClr val="121212"/>
                </a:solidFill>
                <a:effectLst/>
                <a:latin typeface="-apple-system"/>
              </a:rPr>
              <a:t>、</a:t>
            </a:r>
            <a:r>
              <a:rPr lang="en-US" altLang="zh-CN" b="0" i="0" dirty="0">
                <a:solidFill>
                  <a:srgbClr val="121212"/>
                </a:solidFill>
                <a:effectLst/>
                <a:latin typeface="-apple-system"/>
              </a:rPr>
              <a:t>12</a:t>
            </a:r>
            <a:r>
              <a:rPr lang="zh-CN" altLang="en-US" b="0" i="0" dirty="0">
                <a:solidFill>
                  <a:srgbClr val="121212"/>
                </a:solidFill>
                <a:effectLst/>
                <a:latin typeface="-apple-system"/>
              </a:rPr>
              <a:t>不满足”不能有连续的红色“，又因为</a:t>
            </a:r>
            <a:r>
              <a:rPr lang="en-US" altLang="zh-CN" b="0" i="0" dirty="0">
                <a:solidFill>
                  <a:srgbClr val="121212"/>
                </a:solidFill>
                <a:effectLst/>
                <a:latin typeface="-apple-system"/>
              </a:rPr>
              <a:t>12</a:t>
            </a:r>
            <a:r>
              <a:rPr lang="zh-CN" altLang="en-US" b="0" i="0" dirty="0">
                <a:solidFill>
                  <a:srgbClr val="121212"/>
                </a:solidFill>
                <a:effectLst/>
                <a:latin typeface="-apple-system"/>
              </a:rPr>
              <a:t>的父亲是红色，叔叔是黑色，且当前是右子树 </a:t>
            </a:r>
            <a:r>
              <a:rPr lang="en-US" altLang="zh-CN" b="0" i="0" dirty="0">
                <a:solidFill>
                  <a:srgbClr val="121212"/>
                </a:solidFill>
                <a:effectLst/>
                <a:latin typeface="-apple-system"/>
              </a:rPr>
              <a:t>--&gt; </a:t>
            </a:r>
            <a:r>
              <a:rPr lang="zh-CN" altLang="en-US" b="0" i="0" dirty="0">
                <a:solidFill>
                  <a:srgbClr val="121212"/>
                </a:solidFill>
                <a:effectLst/>
                <a:latin typeface="-apple-system"/>
              </a:rPr>
              <a:t>已父亲 </a:t>
            </a:r>
            <a:r>
              <a:rPr lang="en-US" altLang="zh-CN" b="0" i="0" dirty="0">
                <a:solidFill>
                  <a:srgbClr val="121212"/>
                </a:solidFill>
                <a:effectLst/>
                <a:latin typeface="-apple-system"/>
              </a:rPr>
              <a:t>5 </a:t>
            </a:r>
            <a:r>
              <a:rPr lang="zh-CN" altLang="en-US" b="0" i="0" dirty="0">
                <a:solidFill>
                  <a:srgbClr val="121212"/>
                </a:solidFill>
                <a:effectLst/>
                <a:latin typeface="-apple-system"/>
              </a:rPr>
              <a:t>左旋</a:t>
            </a:r>
            <a:endParaRPr lang="zh-CN" altLang="en-US" dirty="0"/>
          </a:p>
        </p:txBody>
      </p:sp>
      <p:pic>
        <p:nvPicPr>
          <p:cNvPr id="5" name="图片 4">
            <a:extLst>
              <a:ext uri="{FF2B5EF4-FFF2-40B4-BE49-F238E27FC236}">
                <a16:creationId xmlns:a16="http://schemas.microsoft.com/office/drawing/2014/main" id="{45EAF0B4-523D-189B-E78E-5BE7F6C6D193}"/>
              </a:ext>
            </a:extLst>
          </p:cNvPr>
          <p:cNvPicPr>
            <a:picLocks noChangeAspect="1"/>
          </p:cNvPicPr>
          <p:nvPr/>
        </p:nvPicPr>
        <p:blipFill>
          <a:blip r:embed="rId2"/>
          <a:stretch>
            <a:fillRect/>
          </a:stretch>
        </p:blipFill>
        <p:spPr>
          <a:xfrm>
            <a:off x="2209537" y="1352748"/>
            <a:ext cx="7772925" cy="4824215"/>
          </a:xfrm>
          <a:prstGeom prst="rect">
            <a:avLst/>
          </a:prstGeom>
        </p:spPr>
      </p:pic>
    </p:spTree>
    <p:extLst>
      <p:ext uri="{BB962C8B-B14F-4D97-AF65-F5344CB8AC3E}">
        <p14:creationId xmlns:p14="http://schemas.microsoft.com/office/powerpoint/2010/main" val="3499642151"/>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5692125-219E-E635-5817-79532BF8ADF6}"/>
              </a:ext>
            </a:extLst>
          </p:cNvPr>
          <p:cNvSpPr>
            <a:spLocks noGrp="1"/>
          </p:cNvSpPr>
          <p:nvPr>
            <p:ph idx="1"/>
          </p:nvPr>
        </p:nvSpPr>
        <p:spPr>
          <a:xfrm>
            <a:off x="838200" y="673768"/>
            <a:ext cx="10515600" cy="5503195"/>
          </a:xfrm>
        </p:spPr>
        <p:txBody>
          <a:bodyPr/>
          <a:lstStyle/>
          <a:p>
            <a:r>
              <a:rPr lang="zh-CN" altLang="en-US" dirty="0">
                <a:effectLst/>
              </a:rPr>
              <a:t>此事</a:t>
            </a:r>
            <a:r>
              <a:rPr lang="en-US" altLang="zh-CN" dirty="0">
                <a:effectLst/>
              </a:rPr>
              <a:t>5</a:t>
            </a:r>
            <a:r>
              <a:rPr lang="zh-CN" altLang="en-US" dirty="0">
                <a:effectLst/>
              </a:rPr>
              <a:t>、</a:t>
            </a:r>
            <a:r>
              <a:rPr lang="en-US" altLang="zh-CN" dirty="0">
                <a:effectLst/>
              </a:rPr>
              <a:t>12</a:t>
            </a:r>
            <a:r>
              <a:rPr lang="zh-CN" altLang="en-US" dirty="0">
                <a:effectLst/>
              </a:rPr>
              <a:t>不满足”不能有连续的红色“，</a:t>
            </a:r>
            <a:r>
              <a:rPr lang="en-US" altLang="zh-CN" dirty="0">
                <a:effectLst/>
              </a:rPr>
              <a:t>5</a:t>
            </a:r>
            <a:r>
              <a:rPr lang="zh-CN" altLang="en-US" dirty="0">
                <a:effectLst/>
              </a:rPr>
              <a:t>的父亲是红色，叔叔是黑色，且在左子树 </a:t>
            </a:r>
            <a:r>
              <a:rPr lang="en-US" altLang="zh-CN" dirty="0">
                <a:effectLst/>
              </a:rPr>
              <a:t>—&gt; </a:t>
            </a:r>
            <a:r>
              <a:rPr lang="zh-CN" altLang="en-US" dirty="0">
                <a:effectLst/>
              </a:rPr>
              <a:t>先父亲变黑色、爷爷变红色 </a:t>
            </a:r>
            <a:r>
              <a:rPr lang="en-US" altLang="zh-CN" dirty="0">
                <a:effectLst/>
              </a:rPr>
              <a:t>—&gt; </a:t>
            </a:r>
            <a:r>
              <a:rPr lang="zh-CN" altLang="en-US" dirty="0">
                <a:effectLst/>
              </a:rPr>
              <a:t>已爷爷节点 </a:t>
            </a:r>
            <a:r>
              <a:rPr lang="en-US" altLang="zh-CN" dirty="0">
                <a:effectLst/>
              </a:rPr>
              <a:t>19 </a:t>
            </a:r>
            <a:r>
              <a:rPr lang="zh-CN" altLang="en-US" dirty="0">
                <a:effectLst/>
              </a:rPr>
              <a:t>右旋</a:t>
            </a:r>
          </a:p>
        </p:txBody>
      </p:sp>
      <p:pic>
        <p:nvPicPr>
          <p:cNvPr id="5" name="图片 4">
            <a:extLst>
              <a:ext uri="{FF2B5EF4-FFF2-40B4-BE49-F238E27FC236}">
                <a16:creationId xmlns:a16="http://schemas.microsoft.com/office/drawing/2014/main" id="{61AB15EA-A588-63B4-F568-AE6F3E234914}"/>
              </a:ext>
            </a:extLst>
          </p:cNvPr>
          <p:cNvPicPr>
            <a:picLocks noChangeAspect="1"/>
          </p:cNvPicPr>
          <p:nvPr/>
        </p:nvPicPr>
        <p:blipFill>
          <a:blip r:embed="rId2"/>
          <a:stretch>
            <a:fillRect/>
          </a:stretch>
        </p:blipFill>
        <p:spPr>
          <a:xfrm>
            <a:off x="1775188" y="1962016"/>
            <a:ext cx="9438489" cy="4667384"/>
          </a:xfrm>
          <a:prstGeom prst="rect">
            <a:avLst/>
          </a:prstGeom>
        </p:spPr>
      </p:pic>
    </p:spTree>
    <p:extLst>
      <p:ext uri="{BB962C8B-B14F-4D97-AF65-F5344CB8AC3E}">
        <p14:creationId xmlns:p14="http://schemas.microsoft.com/office/powerpoint/2010/main" val="242389906"/>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未XC标题-16">
            <a:extLst>
              <a:ext uri="{FF2B5EF4-FFF2-40B4-BE49-F238E27FC236}">
                <a16:creationId xmlns:a16="http://schemas.microsoft.com/office/drawing/2014/main" id="{7984C98D-9C8D-493C-9032-A6D3B3AE1AC7}"/>
              </a:ext>
            </a:extLst>
          </p:cNvPr>
          <p:cNvPicPr>
            <a:picLocks noChangeAspect="1"/>
          </p:cNvPicPr>
          <p:nvPr/>
        </p:nvPicPr>
        <p:blipFill>
          <a:blip r:embed="rId3"/>
          <a:stretch>
            <a:fillRect/>
          </a:stretch>
        </p:blipFill>
        <p:spPr>
          <a:xfrm rot="16200000">
            <a:off x="4760806" y="-2994872"/>
            <a:ext cx="3971925" cy="12873142"/>
          </a:xfrm>
          <a:prstGeom prst="rect">
            <a:avLst/>
          </a:prstGeom>
        </p:spPr>
      </p:pic>
      <p:pic>
        <p:nvPicPr>
          <p:cNvPr id="13" name="图片 12" descr="未XC标题-14">
            <a:extLst>
              <a:ext uri="{FF2B5EF4-FFF2-40B4-BE49-F238E27FC236}">
                <a16:creationId xmlns:a16="http://schemas.microsoft.com/office/drawing/2014/main" id="{B8D27A96-CE36-496C-B3EA-18C0C029EA3E}"/>
              </a:ext>
            </a:extLst>
          </p:cNvPr>
          <p:cNvPicPr>
            <a:picLocks noChangeAspect="1"/>
          </p:cNvPicPr>
          <p:nvPr/>
        </p:nvPicPr>
        <p:blipFill>
          <a:blip r:embed="rId4"/>
          <a:stretch>
            <a:fillRect/>
          </a:stretch>
        </p:blipFill>
        <p:spPr>
          <a:xfrm rot="16200000">
            <a:off x="4432512" y="-2994871"/>
            <a:ext cx="4008120" cy="12873142"/>
          </a:xfrm>
          <a:prstGeom prst="rect">
            <a:avLst/>
          </a:prstGeom>
          <a:solidFill>
            <a:srgbClr val="0B5F84"/>
          </a:solidFill>
        </p:spPr>
      </p:pic>
      <p:pic>
        <p:nvPicPr>
          <p:cNvPr id="14" name="图片 13" descr="未XC标题-15">
            <a:extLst>
              <a:ext uri="{FF2B5EF4-FFF2-40B4-BE49-F238E27FC236}">
                <a16:creationId xmlns:a16="http://schemas.microsoft.com/office/drawing/2014/main" id="{7A3AA770-E7CC-4469-8A32-851DDAB466E7}"/>
              </a:ext>
            </a:extLst>
          </p:cNvPr>
          <p:cNvPicPr>
            <a:picLocks noChangeAspect="1"/>
          </p:cNvPicPr>
          <p:nvPr/>
        </p:nvPicPr>
        <p:blipFill>
          <a:blip r:embed="rId5"/>
          <a:stretch>
            <a:fillRect/>
          </a:stretch>
        </p:blipFill>
        <p:spPr>
          <a:xfrm rot="16200000">
            <a:off x="4593802" y="-2994871"/>
            <a:ext cx="3996690" cy="12873142"/>
          </a:xfrm>
          <a:prstGeom prst="rect">
            <a:avLst/>
          </a:prstGeom>
          <a:solidFill>
            <a:srgbClr val="0F7EB3"/>
          </a:solidFill>
        </p:spPr>
      </p:pic>
      <p:grpSp>
        <p:nvGrpSpPr>
          <p:cNvPr id="77" name="组合 76"/>
          <p:cNvGrpSpPr/>
          <p:nvPr/>
        </p:nvGrpSpPr>
        <p:grpSpPr>
          <a:xfrm>
            <a:off x="2487080" y="2286952"/>
            <a:ext cx="2284095" cy="2284095"/>
            <a:chOff x="3402224" y="483518"/>
            <a:chExt cx="864652" cy="864650"/>
          </a:xfrm>
        </p:grpSpPr>
        <p:grpSp>
          <p:nvGrpSpPr>
            <p:cNvPr id="78" name="组合 77"/>
            <p:cNvGrpSpPr/>
            <p:nvPr/>
          </p:nvGrpSpPr>
          <p:grpSpPr>
            <a:xfrm>
              <a:off x="3402224" y="483518"/>
              <a:ext cx="864652" cy="864650"/>
              <a:chOff x="304800" y="673100"/>
              <a:chExt cx="4000500" cy="4000500"/>
            </a:xfrm>
            <a:effectLst>
              <a:outerShdw blurRad="444500" dist="254000" dir="8100000" algn="tr" rotWithShape="0">
                <a:prstClr val="black">
                  <a:alpha val="50000"/>
                </a:prstClr>
              </a:outerShdw>
            </a:effectLst>
          </p:grpSpPr>
          <p:sp>
            <p:nvSpPr>
              <p:cNvPr id="80" name="同心圆 7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sp>
            <p:nvSpPr>
              <p:cNvPr id="81" name="椭圆 8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grpSp>
        <p:sp>
          <p:nvSpPr>
            <p:cNvPr id="79" name="TextBox 78"/>
            <p:cNvSpPr txBox="1"/>
            <p:nvPr/>
          </p:nvSpPr>
          <p:spPr>
            <a:xfrm>
              <a:off x="3542275" y="709541"/>
              <a:ext cx="586298" cy="419224"/>
            </a:xfrm>
            <a:prstGeom prst="rect">
              <a:avLst/>
            </a:prstGeom>
            <a:noFill/>
          </p:spPr>
          <p:txBody>
            <a:bodyPr wrap="square" lIns="0" tIns="0" rIns="0" bIns="0" rtlCol="0">
              <a:spAutoFit/>
            </a:bodyPr>
            <a:lstStyle/>
            <a:p>
              <a:pPr algn="ctr"/>
              <a:r>
                <a:rPr lang="en-US" altLang="zh-CN" sz="7200" b="1" dirty="0">
                  <a:solidFill>
                    <a:srgbClr val="0F7EB3"/>
                  </a:solidFill>
                  <a:latin typeface="+mn-ea"/>
                  <a:cs typeface="+mn-ea"/>
                  <a:sym typeface="+mn-lt"/>
                </a:rPr>
                <a:t>04</a:t>
              </a:r>
            </a:p>
          </p:txBody>
        </p:sp>
      </p:grpSp>
      <p:sp>
        <p:nvSpPr>
          <p:cNvPr id="75" name="TextBox 74"/>
          <p:cNvSpPr txBox="1"/>
          <p:nvPr/>
        </p:nvSpPr>
        <p:spPr>
          <a:xfrm>
            <a:off x="5486953" y="3011340"/>
            <a:ext cx="5438775" cy="852805"/>
          </a:xfrm>
          <a:prstGeom prst="rect">
            <a:avLst/>
          </a:prstGeom>
          <a:noFill/>
        </p:spPr>
        <p:txBody>
          <a:bodyPr wrap="square" lIns="115177" tIns="57589" rIns="115177" bIns="57589" rtlCol="0">
            <a:spAutoFit/>
          </a:bodyPr>
          <a:lstStyle/>
          <a:p>
            <a:r>
              <a:rPr lang="zh-CN" altLang="en-US" sz="4800" b="1" dirty="0">
                <a:solidFill>
                  <a:schemeClr val="bg1"/>
                </a:solidFill>
                <a:latin typeface="+mn-ea"/>
                <a:cs typeface="+mn-ea"/>
                <a:sym typeface="+mn-lt"/>
              </a:rPr>
              <a:t>实验报告要求</a:t>
            </a:r>
            <a:endParaRPr lang="zh-CN" altLang="en-US" sz="2800" dirty="0">
              <a:solidFill>
                <a:schemeClr val="bg1"/>
              </a:solidFill>
              <a:latin typeface="+mn-ea"/>
              <a:cs typeface="+mn-ea"/>
              <a:sym typeface="+mn-lt"/>
            </a:endParaRPr>
          </a:p>
        </p:txBody>
      </p:sp>
    </p:spTree>
    <p:extLst>
      <p:ext uri="{BB962C8B-B14F-4D97-AF65-F5344CB8AC3E}">
        <p14:creationId xmlns:p14="http://schemas.microsoft.com/office/powerpoint/2010/main" val="4134063666"/>
      </p:ext>
    </p:extLst>
  </p:cSld>
  <p:clrMapOvr>
    <a:masterClrMapping/>
  </p:clrMapOvr>
  <p:transition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53" presetClass="entr" presetSubtype="16" fill="hold" nodeType="afterEffect">
                                  <p:stCondLst>
                                    <p:cond delay="0"/>
                                  </p:stCondLst>
                                  <p:childTnLst>
                                    <p:set>
                                      <p:cBhvr>
                                        <p:cTn id="24" dur="1" fill="hold">
                                          <p:stCondLst>
                                            <p:cond delay="0"/>
                                          </p:stCondLst>
                                        </p:cTn>
                                        <p:tgtEl>
                                          <p:spTgt spid="77"/>
                                        </p:tgtEl>
                                        <p:attrNameLst>
                                          <p:attrName>style.visibility</p:attrName>
                                        </p:attrNameLst>
                                      </p:cBhvr>
                                      <p:to>
                                        <p:strVal val="visible"/>
                                      </p:to>
                                    </p:set>
                                    <p:anim calcmode="lin" valueType="num">
                                      <p:cBhvr>
                                        <p:cTn id="25" dur="100" fill="hold"/>
                                        <p:tgtEl>
                                          <p:spTgt spid="77"/>
                                        </p:tgtEl>
                                        <p:attrNameLst>
                                          <p:attrName>ppt_w</p:attrName>
                                        </p:attrNameLst>
                                      </p:cBhvr>
                                      <p:tavLst>
                                        <p:tav tm="0">
                                          <p:val>
                                            <p:fltVal val="0"/>
                                          </p:val>
                                        </p:tav>
                                        <p:tav tm="100000">
                                          <p:val>
                                            <p:strVal val="#ppt_w"/>
                                          </p:val>
                                        </p:tav>
                                      </p:tavLst>
                                    </p:anim>
                                    <p:anim calcmode="lin" valueType="num">
                                      <p:cBhvr>
                                        <p:cTn id="26" dur="100" fill="hold"/>
                                        <p:tgtEl>
                                          <p:spTgt spid="77"/>
                                        </p:tgtEl>
                                        <p:attrNameLst>
                                          <p:attrName>ppt_h</p:attrName>
                                        </p:attrNameLst>
                                      </p:cBhvr>
                                      <p:tavLst>
                                        <p:tav tm="0">
                                          <p:val>
                                            <p:fltVal val="0"/>
                                          </p:val>
                                        </p:tav>
                                        <p:tav tm="100000">
                                          <p:val>
                                            <p:strVal val="#ppt_h"/>
                                          </p:val>
                                        </p:tav>
                                      </p:tavLst>
                                    </p:anim>
                                    <p:animEffect transition="in" filter="fade">
                                      <p:cBhvr>
                                        <p:cTn id="27" dur="100"/>
                                        <p:tgtEl>
                                          <p:spTgt spid="77"/>
                                        </p:tgtEl>
                                      </p:cBhvr>
                                    </p:animEffect>
                                  </p:childTnLst>
                                </p:cTn>
                              </p:par>
                              <p:par>
                                <p:cTn id="28" presetID="6" presetClass="emph" presetSubtype="0" fill="hold" nodeType="withEffect">
                                  <p:stCondLst>
                                    <p:cond delay="100"/>
                                  </p:stCondLst>
                                  <p:childTnLst>
                                    <p:animScale>
                                      <p:cBhvr>
                                        <p:cTn id="29" dur="100" fill="hold"/>
                                        <p:tgtEl>
                                          <p:spTgt spid="77"/>
                                        </p:tgtEl>
                                      </p:cBhvr>
                                      <p:by x="110000" y="110000"/>
                                    </p:animScale>
                                  </p:childTnLst>
                                </p:cTn>
                              </p:par>
                              <p:par>
                                <p:cTn id="30" presetID="6" presetClass="emph" presetSubtype="0" fill="hold" nodeType="withEffect">
                                  <p:stCondLst>
                                    <p:cond delay="200"/>
                                  </p:stCondLst>
                                  <p:childTnLst>
                                    <p:animScale>
                                      <p:cBhvr>
                                        <p:cTn id="31" dur="200" fill="hold"/>
                                        <p:tgtEl>
                                          <p:spTgt spid="77"/>
                                        </p:tgtEl>
                                      </p:cBhvr>
                                      <p:by x="90000" y="90000"/>
                                    </p:animScale>
                                  </p:childTnLst>
                                </p:cTn>
                              </p:par>
                              <p:par>
                                <p:cTn id="32" presetID="6" presetClass="emph" presetSubtype="0" fill="hold" nodeType="withEffect">
                                  <p:stCondLst>
                                    <p:cond delay="400"/>
                                  </p:stCondLst>
                                  <p:childTnLst>
                                    <p:animScale>
                                      <p:cBhvr>
                                        <p:cTn id="33" dur="100" fill="hold"/>
                                        <p:tgtEl>
                                          <p:spTgt spid="77"/>
                                        </p:tgtEl>
                                      </p:cBhvr>
                                      <p:by x="105000" y="105000"/>
                                    </p:animScale>
                                  </p:childTnLst>
                                </p:cTn>
                              </p:par>
                              <p:par>
                                <p:cTn id="34" presetID="6" presetClass="emph" presetSubtype="0" fill="hold" nodeType="withEffect">
                                  <p:stCondLst>
                                    <p:cond delay="500"/>
                                  </p:stCondLst>
                                  <p:childTnLst>
                                    <p:animScale>
                                      <p:cBhvr>
                                        <p:cTn id="35" dur="200" fill="hold"/>
                                        <p:tgtEl>
                                          <p:spTgt spid="77"/>
                                        </p:tgtEl>
                                      </p:cBhvr>
                                      <p:by x="95000" y="95000"/>
                                    </p:animScale>
                                  </p:childTnLst>
                                </p:cTn>
                              </p:par>
                            </p:childTnLst>
                          </p:cTn>
                        </p:par>
                        <p:par>
                          <p:cTn id="36" fill="hold">
                            <p:stCondLst>
                              <p:cond delay="3700"/>
                            </p:stCondLst>
                            <p:childTnLst>
                              <p:par>
                                <p:cTn id="37" presetID="22" presetClass="entr" presetSubtype="8" fill="hold" grpId="0" nodeType="afterEffect">
                                  <p:stCondLst>
                                    <p:cond delay="0"/>
                                  </p:stCondLst>
                                  <p:childTnLst>
                                    <p:set>
                                      <p:cBhvr>
                                        <p:cTn id="38" dur="1" fill="hold">
                                          <p:stCondLst>
                                            <p:cond delay="0"/>
                                          </p:stCondLst>
                                        </p:cTn>
                                        <p:tgtEl>
                                          <p:spTgt spid="75"/>
                                        </p:tgtEl>
                                        <p:attrNameLst>
                                          <p:attrName>style.visibility</p:attrName>
                                        </p:attrNameLst>
                                      </p:cBhvr>
                                      <p:to>
                                        <p:strVal val="visible"/>
                                      </p:to>
                                    </p:set>
                                    <p:animEffect transition="in" filter="wipe(left)">
                                      <p:cBhvr>
                                        <p:cTn id="39"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EB5CB1-EF10-2390-9C62-63560E532164}"/>
              </a:ext>
            </a:extLst>
          </p:cNvPr>
          <p:cNvSpPr>
            <a:spLocks noGrp="1"/>
          </p:cNvSpPr>
          <p:nvPr>
            <p:ph type="title"/>
          </p:nvPr>
        </p:nvSpPr>
        <p:spPr/>
        <p:txBody>
          <a:bodyPr/>
          <a:lstStyle/>
          <a:p>
            <a:r>
              <a:rPr lang="zh-CN" altLang="en-US" dirty="0"/>
              <a:t>实验报告要求</a:t>
            </a:r>
          </a:p>
        </p:txBody>
      </p:sp>
      <p:grpSp>
        <p:nvGrpSpPr>
          <p:cNvPr id="4" name="组合 3">
            <a:extLst>
              <a:ext uri="{FF2B5EF4-FFF2-40B4-BE49-F238E27FC236}">
                <a16:creationId xmlns:a16="http://schemas.microsoft.com/office/drawing/2014/main" id="{BDC24F50-DD19-8D24-4E7E-5D955DD8935D}"/>
              </a:ext>
            </a:extLst>
          </p:cNvPr>
          <p:cNvGrpSpPr/>
          <p:nvPr/>
        </p:nvGrpSpPr>
        <p:grpSpPr>
          <a:xfrm>
            <a:off x="4418195" y="2349023"/>
            <a:ext cx="3501660" cy="3401045"/>
            <a:chOff x="4418195" y="2349023"/>
            <a:chExt cx="3501660" cy="3401045"/>
          </a:xfrm>
        </p:grpSpPr>
        <p:sp>
          <p:nvSpPr>
            <p:cNvPr id="5" name="Овал 16">
              <a:extLst>
                <a:ext uri="{FF2B5EF4-FFF2-40B4-BE49-F238E27FC236}">
                  <a16:creationId xmlns:a16="http://schemas.microsoft.com/office/drawing/2014/main" id="{090FB2FF-2387-15E3-D1AC-EFD5C6E2388C}"/>
                </a:ext>
              </a:extLst>
            </p:cNvPr>
            <p:cNvSpPr/>
            <p:nvPr/>
          </p:nvSpPr>
          <p:spPr>
            <a:xfrm>
              <a:off x="6207800" y="2504453"/>
              <a:ext cx="1520720" cy="1520720"/>
            </a:xfrm>
            <a:custGeom>
              <a:avLst/>
              <a:gdLst>
                <a:gd name="connsiteX0" fmla="*/ 0 w 7067352"/>
                <a:gd name="connsiteY0" fmla="*/ 3533676 h 7067352"/>
                <a:gd name="connsiteX1" fmla="*/ 3533676 w 7067352"/>
                <a:gd name="connsiteY1" fmla="*/ 0 h 7067352"/>
                <a:gd name="connsiteX2" fmla="*/ 7067352 w 7067352"/>
                <a:gd name="connsiteY2" fmla="*/ 3533676 h 7067352"/>
                <a:gd name="connsiteX3" fmla="*/ 3533676 w 7067352"/>
                <a:gd name="connsiteY3" fmla="*/ 7067352 h 7067352"/>
                <a:gd name="connsiteX4" fmla="*/ 0 w 7067352"/>
                <a:gd name="connsiteY4" fmla="*/ 3533676 h 7067352"/>
                <a:gd name="connsiteX0" fmla="*/ 3533676 w 7067352"/>
                <a:gd name="connsiteY0" fmla="*/ 7067352 h 7158792"/>
                <a:gd name="connsiteX1" fmla="*/ 0 w 7067352"/>
                <a:gd name="connsiteY1" fmla="*/ 3533676 h 7158792"/>
                <a:gd name="connsiteX2" fmla="*/ 3533676 w 7067352"/>
                <a:gd name="connsiteY2" fmla="*/ 0 h 7158792"/>
                <a:gd name="connsiteX3" fmla="*/ 7067352 w 7067352"/>
                <a:gd name="connsiteY3" fmla="*/ 3533676 h 7158792"/>
                <a:gd name="connsiteX4" fmla="*/ 3625116 w 7067352"/>
                <a:gd name="connsiteY4" fmla="*/ 7158792 h 7158792"/>
                <a:gd name="connsiteX0" fmla="*/ 3533676 w 7067352"/>
                <a:gd name="connsiteY0" fmla="*/ 7067352 h 7067352"/>
                <a:gd name="connsiteX1" fmla="*/ 0 w 7067352"/>
                <a:gd name="connsiteY1" fmla="*/ 3533676 h 7067352"/>
                <a:gd name="connsiteX2" fmla="*/ 3533676 w 7067352"/>
                <a:gd name="connsiteY2" fmla="*/ 0 h 7067352"/>
                <a:gd name="connsiteX3" fmla="*/ 7067352 w 7067352"/>
                <a:gd name="connsiteY3" fmla="*/ 3533676 h 7067352"/>
                <a:gd name="connsiteX0" fmla="*/ 0 w 7067352"/>
                <a:gd name="connsiteY0" fmla="*/ 3533676 h 3533676"/>
                <a:gd name="connsiteX1" fmla="*/ 3533676 w 7067352"/>
                <a:gd name="connsiteY1" fmla="*/ 0 h 3533676"/>
                <a:gd name="connsiteX2" fmla="*/ 7067352 w 7067352"/>
                <a:gd name="connsiteY2" fmla="*/ 3533676 h 3533676"/>
                <a:gd name="connsiteX0" fmla="*/ 0 w 3533676"/>
                <a:gd name="connsiteY0" fmla="*/ 0 h 3533676"/>
                <a:gd name="connsiteX1" fmla="*/ 3533676 w 3533676"/>
                <a:gd name="connsiteY1" fmla="*/ 3533676 h 3533676"/>
              </a:gdLst>
              <a:ahLst/>
              <a:cxnLst>
                <a:cxn ang="0">
                  <a:pos x="connsiteX0" y="connsiteY0"/>
                </a:cxn>
                <a:cxn ang="0">
                  <a:pos x="connsiteX1" y="connsiteY1"/>
                </a:cxn>
              </a:cxnLst>
              <a:rect l="l" t="t" r="r" b="b"/>
              <a:pathLst>
                <a:path w="3533676" h="3533676">
                  <a:moveTo>
                    <a:pt x="0" y="0"/>
                  </a:moveTo>
                  <a:cubicBezTo>
                    <a:pt x="1951595" y="0"/>
                    <a:pt x="3533676" y="1582081"/>
                    <a:pt x="3533676" y="3533676"/>
                  </a:cubicBezTo>
                </a:path>
              </a:pathLst>
            </a:custGeom>
            <a:noFill/>
            <a:ln w="762000">
              <a:solidFill>
                <a:srgbClr val="0B5F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latin typeface="+mn-ea"/>
              </a:endParaRPr>
            </a:p>
          </p:txBody>
        </p:sp>
        <p:sp>
          <p:nvSpPr>
            <p:cNvPr id="6" name="Овал 16">
              <a:extLst>
                <a:ext uri="{FF2B5EF4-FFF2-40B4-BE49-F238E27FC236}">
                  <a16:creationId xmlns:a16="http://schemas.microsoft.com/office/drawing/2014/main" id="{33341BEE-1E82-1D76-CDF9-E6DCCDB34B75}"/>
                </a:ext>
              </a:extLst>
            </p:cNvPr>
            <p:cNvSpPr/>
            <p:nvPr/>
          </p:nvSpPr>
          <p:spPr>
            <a:xfrm flipH="1">
              <a:off x="4614357" y="2504453"/>
              <a:ext cx="1520720" cy="1520720"/>
            </a:xfrm>
            <a:custGeom>
              <a:avLst/>
              <a:gdLst>
                <a:gd name="connsiteX0" fmla="*/ 0 w 7067352"/>
                <a:gd name="connsiteY0" fmla="*/ 3533676 h 7067352"/>
                <a:gd name="connsiteX1" fmla="*/ 3533676 w 7067352"/>
                <a:gd name="connsiteY1" fmla="*/ 0 h 7067352"/>
                <a:gd name="connsiteX2" fmla="*/ 7067352 w 7067352"/>
                <a:gd name="connsiteY2" fmla="*/ 3533676 h 7067352"/>
                <a:gd name="connsiteX3" fmla="*/ 3533676 w 7067352"/>
                <a:gd name="connsiteY3" fmla="*/ 7067352 h 7067352"/>
                <a:gd name="connsiteX4" fmla="*/ 0 w 7067352"/>
                <a:gd name="connsiteY4" fmla="*/ 3533676 h 7067352"/>
                <a:gd name="connsiteX0" fmla="*/ 3533676 w 7067352"/>
                <a:gd name="connsiteY0" fmla="*/ 7067352 h 7158792"/>
                <a:gd name="connsiteX1" fmla="*/ 0 w 7067352"/>
                <a:gd name="connsiteY1" fmla="*/ 3533676 h 7158792"/>
                <a:gd name="connsiteX2" fmla="*/ 3533676 w 7067352"/>
                <a:gd name="connsiteY2" fmla="*/ 0 h 7158792"/>
                <a:gd name="connsiteX3" fmla="*/ 7067352 w 7067352"/>
                <a:gd name="connsiteY3" fmla="*/ 3533676 h 7158792"/>
                <a:gd name="connsiteX4" fmla="*/ 3625116 w 7067352"/>
                <a:gd name="connsiteY4" fmla="*/ 7158792 h 7158792"/>
                <a:gd name="connsiteX0" fmla="*/ 3533676 w 7067352"/>
                <a:gd name="connsiteY0" fmla="*/ 7067352 h 7067352"/>
                <a:gd name="connsiteX1" fmla="*/ 0 w 7067352"/>
                <a:gd name="connsiteY1" fmla="*/ 3533676 h 7067352"/>
                <a:gd name="connsiteX2" fmla="*/ 3533676 w 7067352"/>
                <a:gd name="connsiteY2" fmla="*/ 0 h 7067352"/>
                <a:gd name="connsiteX3" fmla="*/ 7067352 w 7067352"/>
                <a:gd name="connsiteY3" fmla="*/ 3533676 h 7067352"/>
                <a:gd name="connsiteX0" fmla="*/ 0 w 7067352"/>
                <a:gd name="connsiteY0" fmla="*/ 3533676 h 3533676"/>
                <a:gd name="connsiteX1" fmla="*/ 3533676 w 7067352"/>
                <a:gd name="connsiteY1" fmla="*/ 0 h 3533676"/>
                <a:gd name="connsiteX2" fmla="*/ 7067352 w 7067352"/>
                <a:gd name="connsiteY2" fmla="*/ 3533676 h 3533676"/>
                <a:gd name="connsiteX0" fmla="*/ 0 w 3533676"/>
                <a:gd name="connsiteY0" fmla="*/ 0 h 3533676"/>
                <a:gd name="connsiteX1" fmla="*/ 3533676 w 3533676"/>
                <a:gd name="connsiteY1" fmla="*/ 3533676 h 3533676"/>
              </a:gdLst>
              <a:ahLst/>
              <a:cxnLst>
                <a:cxn ang="0">
                  <a:pos x="connsiteX0" y="connsiteY0"/>
                </a:cxn>
                <a:cxn ang="0">
                  <a:pos x="connsiteX1" y="connsiteY1"/>
                </a:cxn>
              </a:cxnLst>
              <a:rect l="l" t="t" r="r" b="b"/>
              <a:pathLst>
                <a:path w="3533676" h="3533676">
                  <a:moveTo>
                    <a:pt x="0" y="0"/>
                  </a:moveTo>
                  <a:cubicBezTo>
                    <a:pt x="1951595" y="0"/>
                    <a:pt x="3533676" y="1582081"/>
                    <a:pt x="3533676" y="3533676"/>
                  </a:cubicBezTo>
                </a:path>
              </a:pathLst>
            </a:custGeom>
            <a:noFill/>
            <a:ln w="762000">
              <a:solidFill>
                <a:srgbClr val="0F7DB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latin typeface="+mn-ea"/>
              </a:endParaRPr>
            </a:p>
          </p:txBody>
        </p:sp>
        <p:sp>
          <p:nvSpPr>
            <p:cNvPr id="7" name="Овал 16">
              <a:extLst>
                <a:ext uri="{FF2B5EF4-FFF2-40B4-BE49-F238E27FC236}">
                  <a16:creationId xmlns:a16="http://schemas.microsoft.com/office/drawing/2014/main" id="{3ABAFF95-4616-9FAF-D581-79B3EC6B5C3B}"/>
                </a:ext>
              </a:extLst>
            </p:cNvPr>
            <p:cNvSpPr/>
            <p:nvPr/>
          </p:nvSpPr>
          <p:spPr>
            <a:xfrm flipV="1">
              <a:off x="6207800" y="4090759"/>
              <a:ext cx="1520720" cy="1520720"/>
            </a:xfrm>
            <a:custGeom>
              <a:avLst/>
              <a:gdLst>
                <a:gd name="connsiteX0" fmla="*/ 0 w 7067352"/>
                <a:gd name="connsiteY0" fmla="*/ 3533676 h 7067352"/>
                <a:gd name="connsiteX1" fmla="*/ 3533676 w 7067352"/>
                <a:gd name="connsiteY1" fmla="*/ 0 h 7067352"/>
                <a:gd name="connsiteX2" fmla="*/ 7067352 w 7067352"/>
                <a:gd name="connsiteY2" fmla="*/ 3533676 h 7067352"/>
                <a:gd name="connsiteX3" fmla="*/ 3533676 w 7067352"/>
                <a:gd name="connsiteY3" fmla="*/ 7067352 h 7067352"/>
                <a:gd name="connsiteX4" fmla="*/ 0 w 7067352"/>
                <a:gd name="connsiteY4" fmla="*/ 3533676 h 7067352"/>
                <a:gd name="connsiteX0" fmla="*/ 3533676 w 7067352"/>
                <a:gd name="connsiteY0" fmla="*/ 7067352 h 7158792"/>
                <a:gd name="connsiteX1" fmla="*/ 0 w 7067352"/>
                <a:gd name="connsiteY1" fmla="*/ 3533676 h 7158792"/>
                <a:gd name="connsiteX2" fmla="*/ 3533676 w 7067352"/>
                <a:gd name="connsiteY2" fmla="*/ 0 h 7158792"/>
                <a:gd name="connsiteX3" fmla="*/ 7067352 w 7067352"/>
                <a:gd name="connsiteY3" fmla="*/ 3533676 h 7158792"/>
                <a:gd name="connsiteX4" fmla="*/ 3625116 w 7067352"/>
                <a:gd name="connsiteY4" fmla="*/ 7158792 h 7158792"/>
                <a:gd name="connsiteX0" fmla="*/ 3533676 w 7067352"/>
                <a:gd name="connsiteY0" fmla="*/ 7067352 h 7067352"/>
                <a:gd name="connsiteX1" fmla="*/ 0 w 7067352"/>
                <a:gd name="connsiteY1" fmla="*/ 3533676 h 7067352"/>
                <a:gd name="connsiteX2" fmla="*/ 3533676 w 7067352"/>
                <a:gd name="connsiteY2" fmla="*/ 0 h 7067352"/>
                <a:gd name="connsiteX3" fmla="*/ 7067352 w 7067352"/>
                <a:gd name="connsiteY3" fmla="*/ 3533676 h 7067352"/>
                <a:gd name="connsiteX0" fmla="*/ 0 w 7067352"/>
                <a:gd name="connsiteY0" fmla="*/ 3533676 h 3533676"/>
                <a:gd name="connsiteX1" fmla="*/ 3533676 w 7067352"/>
                <a:gd name="connsiteY1" fmla="*/ 0 h 3533676"/>
                <a:gd name="connsiteX2" fmla="*/ 7067352 w 7067352"/>
                <a:gd name="connsiteY2" fmla="*/ 3533676 h 3533676"/>
                <a:gd name="connsiteX0" fmla="*/ 0 w 3533676"/>
                <a:gd name="connsiteY0" fmla="*/ 0 h 3533676"/>
                <a:gd name="connsiteX1" fmla="*/ 3533676 w 3533676"/>
                <a:gd name="connsiteY1" fmla="*/ 3533676 h 3533676"/>
              </a:gdLst>
              <a:ahLst/>
              <a:cxnLst>
                <a:cxn ang="0">
                  <a:pos x="connsiteX0" y="connsiteY0"/>
                </a:cxn>
                <a:cxn ang="0">
                  <a:pos x="connsiteX1" y="connsiteY1"/>
                </a:cxn>
              </a:cxnLst>
              <a:rect l="l" t="t" r="r" b="b"/>
              <a:pathLst>
                <a:path w="3533676" h="3533676">
                  <a:moveTo>
                    <a:pt x="0" y="0"/>
                  </a:moveTo>
                  <a:cubicBezTo>
                    <a:pt x="1951595" y="0"/>
                    <a:pt x="3533676" y="1582081"/>
                    <a:pt x="3533676" y="3533676"/>
                  </a:cubicBezTo>
                </a:path>
              </a:pathLst>
            </a:custGeom>
            <a:noFill/>
            <a:ln w="762000">
              <a:solidFill>
                <a:srgbClr val="114E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latin typeface="+mn-ea"/>
              </a:endParaRPr>
            </a:p>
          </p:txBody>
        </p:sp>
        <p:sp>
          <p:nvSpPr>
            <p:cNvPr id="8" name="Овал 16">
              <a:extLst>
                <a:ext uri="{FF2B5EF4-FFF2-40B4-BE49-F238E27FC236}">
                  <a16:creationId xmlns:a16="http://schemas.microsoft.com/office/drawing/2014/main" id="{63CED7F3-D234-E999-862F-9F0D931D2ED8}"/>
                </a:ext>
              </a:extLst>
            </p:cNvPr>
            <p:cNvSpPr/>
            <p:nvPr/>
          </p:nvSpPr>
          <p:spPr>
            <a:xfrm flipH="1" flipV="1">
              <a:off x="4596217" y="4090759"/>
              <a:ext cx="1520720" cy="1520720"/>
            </a:xfrm>
            <a:custGeom>
              <a:avLst/>
              <a:gdLst>
                <a:gd name="connsiteX0" fmla="*/ 0 w 7067352"/>
                <a:gd name="connsiteY0" fmla="*/ 3533676 h 7067352"/>
                <a:gd name="connsiteX1" fmla="*/ 3533676 w 7067352"/>
                <a:gd name="connsiteY1" fmla="*/ 0 h 7067352"/>
                <a:gd name="connsiteX2" fmla="*/ 7067352 w 7067352"/>
                <a:gd name="connsiteY2" fmla="*/ 3533676 h 7067352"/>
                <a:gd name="connsiteX3" fmla="*/ 3533676 w 7067352"/>
                <a:gd name="connsiteY3" fmla="*/ 7067352 h 7067352"/>
                <a:gd name="connsiteX4" fmla="*/ 0 w 7067352"/>
                <a:gd name="connsiteY4" fmla="*/ 3533676 h 7067352"/>
                <a:gd name="connsiteX0" fmla="*/ 3533676 w 7067352"/>
                <a:gd name="connsiteY0" fmla="*/ 7067352 h 7158792"/>
                <a:gd name="connsiteX1" fmla="*/ 0 w 7067352"/>
                <a:gd name="connsiteY1" fmla="*/ 3533676 h 7158792"/>
                <a:gd name="connsiteX2" fmla="*/ 3533676 w 7067352"/>
                <a:gd name="connsiteY2" fmla="*/ 0 h 7158792"/>
                <a:gd name="connsiteX3" fmla="*/ 7067352 w 7067352"/>
                <a:gd name="connsiteY3" fmla="*/ 3533676 h 7158792"/>
                <a:gd name="connsiteX4" fmla="*/ 3625116 w 7067352"/>
                <a:gd name="connsiteY4" fmla="*/ 7158792 h 7158792"/>
                <a:gd name="connsiteX0" fmla="*/ 3533676 w 7067352"/>
                <a:gd name="connsiteY0" fmla="*/ 7067352 h 7067352"/>
                <a:gd name="connsiteX1" fmla="*/ 0 w 7067352"/>
                <a:gd name="connsiteY1" fmla="*/ 3533676 h 7067352"/>
                <a:gd name="connsiteX2" fmla="*/ 3533676 w 7067352"/>
                <a:gd name="connsiteY2" fmla="*/ 0 h 7067352"/>
                <a:gd name="connsiteX3" fmla="*/ 7067352 w 7067352"/>
                <a:gd name="connsiteY3" fmla="*/ 3533676 h 7067352"/>
                <a:gd name="connsiteX0" fmla="*/ 0 w 7067352"/>
                <a:gd name="connsiteY0" fmla="*/ 3533676 h 3533676"/>
                <a:gd name="connsiteX1" fmla="*/ 3533676 w 7067352"/>
                <a:gd name="connsiteY1" fmla="*/ 0 h 3533676"/>
                <a:gd name="connsiteX2" fmla="*/ 7067352 w 7067352"/>
                <a:gd name="connsiteY2" fmla="*/ 3533676 h 3533676"/>
                <a:gd name="connsiteX0" fmla="*/ 0 w 3533676"/>
                <a:gd name="connsiteY0" fmla="*/ 0 h 3533676"/>
                <a:gd name="connsiteX1" fmla="*/ 3533676 w 3533676"/>
                <a:gd name="connsiteY1" fmla="*/ 3533676 h 3533676"/>
              </a:gdLst>
              <a:ahLst/>
              <a:cxnLst>
                <a:cxn ang="0">
                  <a:pos x="connsiteX0" y="connsiteY0"/>
                </a:cxn>
                <a:cxn ang="0">
                  <a:pos x="connsiteX1" y="connsiteY1"/>
                </a:cxn>
              </a:cxnLst>
              <a:rect l="l" t="t" r="r" b="b"/>
              <a:pathLst>
                <a:path w="3533676" h="3533676">
                  <a:moveTo>
                    <a:pt x="0" y="0"/>
                  </a:moveTo>
                  <a:cubicBezTo>
                    <a:pt x="1951595" y="0"/>
                    <a:pt x="3533676" y="1582081"/>
                    <a:pt x="3533676" y="3533676"/>
                  </a:cubicBezTo>
                </a:path>
              </a:pathLst>
            </a:custGeom>
            <a:noFill/>
            <a:ln w="762000">
              <a:solidFill>
                <a:srgbClr val="097D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mn-ea"/>
              </a:endParaRPr>
            </a:p>
          </p:txBody>
        </p:sp>
        <p:sp>
          <p:nvSpPr>
            <p:cNvPr id="9" name="Стрелка вверх 20">
              <a:extLst>
                <a:ext uri="{FF2B5EF4-FFF2-40B4-BE49-F238E27FC236}">
                  <a16:creationId xmlns:a16="http://schemas.microsoft.com/office/drawing/2014/main" id="{44759ADA-11F9-FA29-F8A0-1A17B3BA1EDA}"/>
                </a:ext>
              </a:extLst>
            </p:cNvPr>
            <p:cNvSpPr/>
            <p:nvPr/>
          </p:nvSpPr>
          <p:spPr>
            <a:xfrm rot="18900000">
              <a:off x="4418195" y="2358521"/>
              <a:ext cx="642057" cy="623062"/>
            </a:xfrm>
            <a:prstGeom prst="upArrow">
              <a:avLst/>
            </a:prstGeom>
            <a:solidFill>
              <a:srgbClr val="0F7DB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latin typeface="+mn-ea"/>
              </a:endParaRPr>
            </a:p>
          </p:txBody>
        </p:sp>
        <p:sp>
          <p:nvSpPr>
            <p:cNvPr id="10" name="Стрелка вверх 21">
              <a:extLst>
                <a:ext uri="{FF2B5EF4-FFF2-40B4-BE49-F238E27FC236}">
                  <a16:creationId xmlns:a16="http://schemas.microsoft.com/office/drawing/2014/main" id="{DFC0A1D3-FF4A-939F-73C2-CB787E521513}"/>
                </a:ext>
              </a:extLst>
            </p:cNvPr>
            <p:cNvSpPr/>
            <p:nvPr/>
          </p:nvSpPr>
          <p:spPr>
            <a:xfrm rot="2700000" flipH="1">
              <a:off x="7277799" y="2358521"/>
              <a:ext cx="642057" cy="623062"/>
            </a:xfrm>
            <a:prstGeom prst="upArrow">
              <a:avLst/>
            </a:prstGeom>
            <a:solidFill>
              <a:srgbClr val="0B5F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latin typeface="+mn-ea"/>
              </a:endParaRPr>
            </a:p>
          </p:txBody>
        </p:sp>
        <p:sp>
          <p:nvSpPr>
            <p:cNvPr id="11" name="Стрелка вверх 22">
              <a:extLst>
                <a:ext uri="{FF2B5EF4-FFF2-40B4-BE49-F238E27FC236}">
                  <a16:creationId xmlns:a16="http://schemas.microsoft.com/office/drawing/2014/main" id="{3262D09E-3037-6D3B-ED7F-D5439AAB3EAF}"/>
                </a:ext>
              </a:extLst>
            </p:cNvPr>
            <p:cNvSpPr/>
            <p:nvPr/>
          </p:nvSpPr>
          <p:spPr>
            <a:xfrm rot="2700000" flipV="1">
              <a:off x="4418195" y="5117509"/>
              <a:ext cx="642057" cy="623062"/>
            </a:xfrm>
            <a:prstGeom prst="upArrow">
              <a:avLst/>
            </a:prstGeom>
            <a:solidFill>
              <a:srgbClr val="097D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latin typeface="+mn-ea"/>
              </a:endParaRPr>
            </a:p>
          </p:txBody>
        </p:sp>
        <p:sp>
          <p:nvSpPr>
            <p:cNvPr id="12" name="Стрелка вверх 23">
              <a:extLst>
                <a:ext uri="{FF2B5EF4-FFF2-40B4-BE49-F238E27FC236}">
                  <a16:creationId xmlns:a16="http://schemas.microsoft.com/office/drawing/2014/main" id="{495D885B-FE75-9344-D0A6-3D01B49538D2}"/>
                </a:ext>
              </a:extLst>
            </p:cNvPr>
            <p:cNvSpPr/>
            <p:nvPr/>
          </p:nvSpPr>
          <p:spPr>
            <a:xfrm rot="18900000" flipH="1" flipV="1">
              <a:off x="7277798" y="5117509"/>
              <a:ext cx="642057" cy="623062"/>
            </a:xfrm>
            <a:prstGeom prst="upArrow">
              <a:avLst/>
            </a:prstGeom>
            <a:solidFill>
              <a:srgbClr val="114E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latin typeface="+mn-ea"/>
              </a:endParaRPr>
            </a:p>
          </p:txBody>
        </p:sp>
        <p:sp>
          <p:nvSpPr>
            <p:cNvPr id="13" name="TextBox 24">
              <a:extLst>
                <a:ext uri="{FF2B5EF4-FFF2-40B4-BE49-F238E27FC236}">
                  <a16:creationId xmlns:a16="http://schemas.microsoft.com/office/drawing/2014/main" id="{6F33F620-7253-7BC5-8382-F9F8A5AD1B67}"/>
                </a:ext>
              </a:extLst>
            </p:cNvPr>
            <p:cNvSpPr txBox="1"/>
            <p:nvPr/>
          </p:nvSpPr>
          <p:spPr>
            <a:xfrm>
              <a:off x="5286764" y="2981515"/>
              <a:ext cx="805578" cy="1323439"/>
            </a:xfrm>
            <a:prstGeom prst="rect">
              <a:avLst/>
            </a:prstGeom>
            <a:noFill/>
          </p:spPr>
          <p:txBody>
            <a:bodyPr wrap="square" rtlCol="0">
              <a:spAutoFit/>
            </a:bodyPr>
            <a:lstStyle/>
            <a:p>
              <a:pPr algn="ctr"/>
              <a:r>
                <a:rPr lang="en-US" sz="8000" dirty="0">
                  <a:solidFill>
                    <a:srgbClr val="114E60"/>
                  </a:solidFill>
                  <a:latin typeface="+mn-ea"/>
                </a:rPr>
                <a:t>S</a:t>
              </a:r>
              <a:endParaRPr lang="ru-RU" sz="8000" dirty="0">
                <a:solidFill>
                  <a:srgbClr val="114E60"/>
                </a:solidFill>
                <a:latin typeface="+mn-ea"/>
              </a:endParaRPr>
            </a:p>
          </p:txBody>
        </p:sp>
        <p:sp>
          <p:nvSpPr>
            <p:cNvPr id="14" name="TextBox 25">
              <a:extLst>
                <a:ext uri="{FF2B5EF4-FFF2-40B4-BE49-F238E27FC236}">
                  <a16:creationId xmlns:a16="http://schemas.microsoft.com/office/drawing/2014/main" id="{D78042E2-814C-1A00-C768-E9FF3F85A2DC}"/>
                </a:ext>
              </a:extLst>
            </p:cNvPr>
            <p:cNvSpPr txBox="1"/>
            <p:nvPr/>
          </p:nvSpPr>
          <p:spPr>
            <a:xfrm>
              <a:off x="6239588" y="2981516"/>
              <a:ext cx="805578" cy="1323439"/>
            </a:xfrm>
            <a:prstGeom prst="rect">
              <a:avLst/>
            </a:prstGeom>
            <a:noFill/>
          </p:spPr>
          <p:txBody>
            <a:bodyPr wrap="square" rtlCol="0">
              <a:spAutoFit/>
            </a:bodyPr>
            <a:lstStyle/>
            <a:p>
              <a:pPr algn="ctr"/>
              <a:r>
                <a:rPr lang="en-US" sz="8000" dirty="0">
                  <a:solidFill>
                    <a:srgbClr val="0B5F84"/>
                  </a:solidFill>
                  <a:latin typeface="+mn-ea"/>
                </a:rPr>
                <a:t>W</a:t>
              </a:r>
              <a:endParaRPr lang="ru-RU" sz="8000" dirty="0">
                <a:solidFill>
                  <a:srgbClr val="0B5F84"/>
                </a:solidFill>
                <a:latin typeface="+mn-ea"/>
              </a:endParaRPr>
            </a:p>
          </p:txBody>
        </p:sp>
        <p:sp>
          <p:nvSpPr>
            <p:cNvPr id="15" name="TextBox 26">
              <a:extLst>
                <a:ext uri="{FF2B5EF4-FFF2-40B4-BE49-F238E27FC236}">
                  <a16:creationId xmlns:a16="http://schemas.microsoft.com/office/drawing/2014/main" id="{2D75FCFE-F6C5-2DF8-0D83-A7D85E3039D3}"/>
                </a:ext>
              </a:extLst>
            </p:cNvPr>
            <p:cNvSpPr txBox="1"/>
            <p:nvPr/>
          </p:nvSpPr>
          <p:spPr>
            <a:xfrm>
              <a:off x="5294323" y="3982933"/>
              <a:ext cx="805578" cy="1323439"/>
            </a:xfrm>
            <a:prstGeom prst="rect">
              <a:avLst/>
            </a:prstGeom>
            <a:noFill/>
            <a:ln>
              <a:noFill/>
            </a:ln>
          </p:spPr>
          <p:txBody>
            <a:bodyPr wrap="square" rtlCol="0">
              <a:spAutoFit/>
            </a:bodyPr>
            <a:lstStyle/>
            <a:p>
              <a:pPr algn="ctr"/>
              <a:r>
                <a:rPr lang="en-US" sz="8000" dirty="0">
                  <a:solidFill>
                    <a:srgbClr val="5A6C90"/>
                  </a:solidFill>
                  <a:latin typeface="+mn-ea"/>
                </a:rPr>
                <a:t>o</a:t>
              </a:r>
              <a:endParaRPr lang="ru-RU" sz="8000" dirty="0">
                <a:solidFill>
                  <a:srgbClr val="5A6C90"/>
                </a:solidFill>
                <a:latin typeface="+mn-ea"/>
              </a:endParaRPr>
            </a:p>
          </p:txBody>
        </p:sp>
        <p:sp>
          <p:nvSpPr>
            <p:cNvPr id="16" name="TextBox 27">
              <a:extLst>
                <a:ext uri="{FF2B5EF4-FFF2-40B4-BE49-F238E27FC236}">
                  <a16:creationId xmlns:a16="http://schemas.microsoft.com/office/drawing/2014/main" id="{D8850849-9D30-0E1F-679F-53245EB31AA4}"/>
                </a:ext>
              </a:extLst>
            </p:cNvPr>
            <p:cNvSpPr txBox="1"/>
            <p:nvPr/>
          </p:nvSpPr>
          <p:spPr>
            <a:xfrm>
              <a:off x="6278955" y="3991655"/>
              <a:ext cx="805578" cy="1323439"/>
            </a:xfrm>
            <a:prstGeom prst="rect">
              <a:avLst/>
            </a:prstGeom>
            <a:noFill/>
          </p:spPr>
          <p:txBody>
            <a:bodyPr wrap="square" rtlCol="0">
              <a:spAutoFit/>
            </a:bodyPr>
            <a:lstStyle/>
            <a:p>
              <a:pPr algn="ctr"/>
              <a:r>
                <a:rPr lang="en-US" sz="8000" dirty="0">
                  <a:solidFill>
                    <a:srgbClr val="114E60"/>
                  </a:solidFill>
                  <a:latin typeface="+mn-ea"/>
                </a:rPr>
                <a:t>t</a:t>
              </a:r>
              <a:endParaRPr lang="ru-RU" sz="8000" dirty="0">
                <a:solidFill>
                  <a:srgbClr val="114E60"/>
                </a:solidFill>
                <a:latin typeface="+mn-ea"/>
              </a:endParaRPr>
            </a:p>
          </p:txBody>
        </p:sp>
        <p:cxnSp>
          <p:nvCxnSpPr>
            <p:cNvPr id="17" name="Прямая соединительная линия 29">
              <a:extLst>
                <a:ext uri="{FF2B5EF4-FFF2-40B4-BE49-F238E27FC236}">
                  <a16:creationId xmlns:a16="http://schemas.microsoft.com/office/drawing/2014/main" id="{AA4B1759-5B1B-08FC-E145-086647E50540}"/>
                </a:ext>
              </a:extLst>
            </p:cNvPr>
            <p:cNvCxnSpPr/>
            <p:nvPr/>
          </p:nvCxnSpPr>
          <p:spPr>
            <a:xfrm>
              <a:off x="5021668" y="4025173"/>
              <a:ext cx="229549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Прямая соединительная линия 30">
              <a:extLst>
                <a:ext uri="{FF2B5EF4-FFF2-40B4-BE49-F238E27FC236}">
                  <a16:creationId xmlns:a16="http://schemas.microsoft.com/office/drawing/2014/main" id="{A9402FDD-1F51-81A6-933B-1E8B260653A5}"/>
                </a:ext>
              </a:extLst>
            </p:cNvPr>
            <p:cNvCxnSpPr/>
            <p:nvPr/>
          </p:nvCxnSpPr>
          <p:spPr>
            <a:xfrm rot="5400000">
              <a:off x="4988875" y="4025173"/>
              <a:ext cx="229549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9" name="文本框 18">
            <a:extLst>
              <a:ext uri="{FF2B5EF4-FFF2-40B4-BE49-F238E27FC236}">
                <a16:creationId xmlns:a16="http://schemas.microsoft.com/office/drawing/2014/main" id="{84395430-5CDD-48D0-374A-B5EB7F00CEF2}"/>
              </a:ext>
            </a:extLst>
          </p:cNvPr>
          <p:cNvSpPr txBox="1"/>
          <p:nvPr/>
        </p:nvSpPr>
        <p:spPr>
          <a:xfrm>
            <a:off x="1621018" y="1886264"/>
            <a:ext cx="2727979" cy="1156855"/>
          </a:xfrm>
          <a:prstGeom prst="rect">
            <a:avLst/>
          </a:prstGeom>
          <a:noFill/>
        </p:spPr>
        <p:txBody>
          <a:bodyPr wrap="square" rtlCol="0">
            <a:spAutoFit/>
          </a:bodyPr>
          <a:lstStyle/>
          <a:p>
            <a:pPr>
              <a:lnSpc>
                <a:spcPct val="150000"/>
              </a:lnSpc>
            </a:pPr>
            <a:r>
              <a:rPr lang="zh-CN" altLang="en-US" sz="1600" b="1" dirty="0"/>
              <a:t>实验简介</a:t>
            </a:r>
            <a:r>
              <a:rPr lang="zh-CN" altLang="en-US" sz="1600" dirty="0"/>
              <a:t>部分需简单介绍题目内容，即该实验到底要做什么</a:t>
            </a:r>
            <a:endParaRPr lang="en-US" altLang="zh-CN" sz="1600" dirty="0">
              <a:solidFill>
                <a:schemeClr val="tx1">
                  <a:lumMod val="65000"/>
                  <a:lumOff val="35000"/>
                </a:schemeClr>
              </a:solidFill>
              <a:latin typeface="+mn-ea"/>
              <a:sym typeface="微软雅黑" panose="020B0503020204020204" pitchFamily="34" charset="-122"/>
            </a:endParaRPr>
          </a:p>
        </p:txBody>
      </p:sp>
      <p:sp>
        <p:nvSpPr>
          <p:cNvPr id="20" name="文本框 19">
            <a:extLst>
              <a:ext uri="{FF2B5EF4-FFF2-40B4-BE49-F238E27FC236}">
                <a16:creationId xmlns:a16="http://schemas.microsoft.com/office/drawing/2014/main" id="{2682235B-C718-369B-5A1C-93FEE55DD91B}"/>
              </a:ext>
            </a:extLst>
          </p:cNvPr>
          <p:cNvSpPr txBox="1"/>
          <p:nvPr/>
        </p:nvSpPr>
        <p:spPr>
          <a:xfrm>
            <a:off x="8050894" y="795750"/>
            <a:ext cx="3691844" cy="2634183"/>
          </a:xfrm>
          <a:prstGeom prst="rect">
            <a:avLst/>
          </a:prstGeom>
          <a:noFill/>
        </p:spPr>
        <p:txBody>
          <a:bodyPr wrap="square" rtlCol="0">
            <a:spAutoFit/>
          </a:bodyPr>
          <a:lstStyle/>
          <a:p>
            <a:pPr>
              <a:lnSpc>
                <a:spcPct val="150000"/>
              </a:lnSpc>
            </a:pPr>
            <a:r>
              <a:rPr lang="zh-CN" altLang="en-US" sz="1600" b="1" dirty="0">
                <a:solidFill>
                  <a:schemeClr val="tx1">
                    <a:lumMod val="65000"/>
                    <a:lumOff val="35000"/>
                  </a:schemeClr>
                </a:solidFill>
                <a:latin typeface="+mn-ea"/>
              </a:rPr>
              <a:t>算法说明</a:t>
            </a:r>
            <a:r>
              <a:rPr lang="zh-CN" altLang="en-US" sz="1600" dirty="0">
                <a:solidFill>
                  <a:schemeClr val="tx1">
                    <a:lumMod val="65000"/>
                    <a:lumOff val="35000"/>
                  </a:schemeClr>
                </a:solidFill>
                <a:latin typeface="+mn-ea"/>
              </a:rPr>
              <a:t>部分需详细描述解决问题所需要用到的算法和重要的数据结构，即该实验到底应该怎么做。</a:t>
            </a:r>
          </a:p>
          <a:p>
            <a:pPr>
              <a:lnSpc>
                <a:spcPct val="150000"/>
              </a:lnSpc>
            </a:pPr>
            <a:r>
              <a:rPr lang="zh-CN" altLang="en-US" sz="1600" dirty="0">
                <a:solidFill>
                  <a:schemeClr val="tx1">
                    <a:lumMod val="65000"/>
                    <a:lumOff val="35000"/>
                  </a:schemeClr>
                </a:solidFill>
                <a:latin typeface="+mn-ea"/>
              </a:rPr>
              <a:t>基本要求：所有处理问题中所用到的关键算法都要描述清楚，而不是仅描述主函数。算法和数据结构用伪码和图示描述，不要只写源代码加注释。</a:t>
            </a:r>
            <a:endParaRPr lang="en-US" altLang="zh-CN" sz="1600" dirty="0">
              <a:solidFill>
                <a:schemeClr val="tx1">
                  <a:lumMod val="65000"/>
                  <a:lumOff val="35000"/>
                </a:schemeClr>
              </a:solidFill>
              <a:latin typeface="+mn-ea"/>
              <a:sym typeface="微软雅黑" panose="020B0503020204020204" pitchFamily="34" charset="-122"/>
            </a:endParaRPr>
          </a:p>
        </p:txBody>
      </p:sp>
      <p:sp>
        <p:nvSpPr>
          <p:cNvPr id="21" name="文本框 20">
            <a:extLst>
              <a:ext uri="{FF2B5EF4-FFF2-40B4-BE49-F238E27FC236}">
                <a16:creationId xmlns:a16="http://schemas.microsoft.com/office/drawing/2014/main" id="{C0DCE478-8A64-5A51-3A35-D01DC4787742}"/>
              </a:ext>
            </a:extLst>
          </p:cNvPr>
          <p:cNvSpPr txBox="1"/>
          <p:nvPr/>
        </p:nvSpPr>
        <p:spPr>
          <a:xfrm>
            <a:off x="1491234" y="4479053"/>
            <a:ext cx="2727979" cy="1895519"/>
          </a:xfrm>
          <a:prstGeom prst="rect">
            <a:avLst/>
          </a:prstGeom>
          <a:noFill/>
        </p:spPr>
        <p:txBody>
          <a:bodyPr wrap="square" rtlCol="0">
            <a:spAutoFit/>
          </a:bodyPr>
          <a:lstStyle/>
          <a:p>
            <a:pPr>
              <a:lnSpc>
                <a:spcPct val="150000"/>
              </a:lnSpc>
            </a:pPr>
            <a:r>
              <a:rPr lang="zh-CN" altLang="en-US" sz="1600" b="1" dirty="0">
                <a:solidFill>
                  <a:schemeClr val="tx1">
                    <a:lumMod val="65000"/>
                    <a:lumOff val="35000"/>
                  </a:schemeClr>
                </a:solidFill>
                <a:latin typeface="+mn-ea"/>
              </a:rPr>
              <a:t>测试结果</a:t>
            </a:r>
            <a:r>
              <a:rPr lang="zh-CN" altLang="en-US" sz="1600" dirty="0">
                <a:solidFill>
                  <a:schemeClr val="tx1">
                    <a:lumMod val="65000"/>
                    <a:lumOff val="35000"/>
                  </a:schemeClr>
                </a:solidFill>
                <a:latin typeface="+mn-ea"/>
              </a:rPr>
              <a:t>部分需根据题目类型设计提供相应的测试方法和结果。</a:t>
            </a:r>
            <a:r>
              <a:rPr lang="zh-CN" altLang="en-US" sz="1600" b="1" dirty="0">
                <a:solidFill>
                  <a:schemeClr val="tx1">
                    <a:lumMod val="65000"/>
                    <a:lumOff val="35000"/>
                  </a:schemeClr>
                </a:solidFill>
                <a:latin typeface="+mn-ea"/>
              </a:rPr>
              <a:t>注意：</a:t>
            </a:r>
            <a:r>
              <a:rPr lang="zh-CN" altLang="en-US" sz="1600" dirty="0">
                <a:solidFill>
                  <a:schemeClr val="tx1">
                    <a:lumMod val="65000"/>
                    <a:lumOff val="35000"/>
                  </a:schemeClr>
                </a:solidFill>
                <a:latin typeface="+mn-ea"/>
              </a:rPr>
              <a:t>测试不是测试你程序有多正确，而是尽量找出程序的</a:t>
            </a:r>
            <a:r>
              <a:rPr lang="en-US" altLang="zh-CN" sz="1600" dirty="0">
                <a:solidFill>
                  <a:schemeClr val="tx1">
                    <a:lumMod val="65000"/>
                    <a:lumOff val="35000"/>
                  </a:schemeClr>
                </a:solidFill>
                <a:latin typeface="+mn-ea"/>
              </a:rPr>
              <a:t>bug</a:t>
            </a:r>
          </a:p>
        </p:txBody>
      </p:sp>
      <p:sp>
        <p:nvSpPr>
          <p:cNvPr id="22" name="文本框 21">
            <a:extLst>
              <a:ext uri="{FF2B5EF4-FFF2-40B4-BE49-F238E27FC236}">
                <a16:creationId xmlns:a16="http://schemas.microsoft.com/office/drawing/2014/main" id="{5042EDB7-6735-28F8-C927-260316A6A5D0}"/>
              </a:ext>
            </a:extLst>
          </p:cNvPr>
          <p:cNvSpPr txBox="1"/>
          <p:nvPr/>
        </p:nvSpPr>
        <p:spPr>
          <a:xfrm>
            <a:off x="8113120" y="4644652"/>
            <a:ext cx="2727979" cy="1895519"/>
          </a:xfrm>
          <a:prstGeom prst="rect">
            <a:avLst/>
          </a:prstGeom>
          <a:noFill/>
        </p:spPr>
        <p:txBody>
          <a:bodyPr wrap="square" rtlCol="0">
            <a:spAutoFit/>
          </a:bodyPr>
          <a:lstStyle/>
          <a:p>
            <a:pPr>
              <a:lnSpc>
                <a:spcPct val="150000"/>
              </a:lnSpc>
            </a:pPr>
            <a:r>
              <a:rPr lang="zh-CN" altLang="en-US" sz="1600" b="1" dirty="0"/>
              <a:t>分析与探讨</a:t>
            </a:r>
            <a:r>
              <a:rPr lang="zh-CN" altLang="en-US" sz="1600" dirty="0"/>
              <a:t>部分可以对测试结果进行分析，使用多种方法实现时的对比，算法的时空复杂度分析，功能的完善与补充等</a:t>
            </a:r>
            <a:endParaRPr lang="en-US" altLang="zh-CN" sz="1600" dirty="0">
              <a:solidFill>
                <a:schemeClr val="tx1">
                  <a:lumMod val="65000"/>
                  <a:lumOff val="35000"/>
                </a:schemeClr>
              </a:solidFill>
              <a:latin typeface="+mn-ea"/>
              <a:sym typeface="微软雅黑" panose="020B0503020204020204" pitchFamily="34" charset="-122"/>
            </a:endParaRPr>
          </a:p>
        </p:txBody>
      </p:sp>
    </p:spTree>
    <p:extLst>
      <p:ext uri="{BB962C8B-B14F-4D97-AF65-F5344CB8AC3E}">
        <p14:creationId xmlns:p14="http://schemas.microsoft.com/office/powerpoint/2010/main" val="984474281"/>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未XC标题-16">
            <a:extLst>
              <a:ext uri="{FF2B5EF4-FFF2-40B4-BE49-F238E27FC236}">
                <a16:creationId xmlns:a16="http://schemas.microsoft.com/office/drawing/2014/main" id="{7984C98D-9C8D-493C-9032-A6D3B3AE1AC7}"/>
              </a:ext>
            </a:extLst>
          </p:cNvPr>
          <p:cNvPicPr>
            <a:picLocks noChangeAspect="1"/>
          </p:cNvPicPr>
          <p:nvPr/>
        </p:nvPicPr>
        <p:blipFill>
          <a:blip r:embed="rId3"/>
          <a:stretch>
            <a:fillRect/>
          </a:stretch>
        </p:blipFill>
        <p:spPr>
          <a:xfrm rot="16200000">
            <a:off x="4760806" y="-2994872"/>
            <a:ext cx="3971925" cy="12873142"/>
          </a:xfrm>
          <a:prstGeom prst="rect">
            <a:avLst/>
          </a:prstGeom>
        </p:spPr>
      </p:pic>
      <p:pic>
        <p:nvPicPr>
          <p:cNvPr id="13" name="图片 12" descr="未XC标题-14">
            <a:extLst>
              <a:ext uri="{FF2B5EF4-FFF2-40B4-BE49-F238E27FC236}">
                <a16:creationId xmlns:a16="http://schemas.microsoft.com/office/drawing/2014/main" id="{B8D27A96-CE36-496C-B3EA-18C0C029EA3E}"/>
              </a:ext>
            </a:extLst>
          </p:cNvPr>
          <p:cNvPicPr>
            <a:picLocks noChangeAspect="1"/>
          </p:cNvPicPr>
          <p:nvPr/>
        </p:nvPicPr>
        <p:blipFill>
          <a:blip r:embed="rId4"/>
          <a:stretch>
            <a:fillRect/>
          </a:stretch>
        </p:blipFill>
        <p:spPr>
          <a:xfrm rot="16200000">
            <a:off x="4432512" y="-2994871"/>
            <a:ext cx="4008120" cy="12873142"/>
          </a:xfrm>
          <a:prstGeom prst="rect">
            <a:avLst/>
          </a:prstGeom>
          <a:solidFill>
            <a:srgbClr val="0B5F84"/>
          </a:solidFill>
        </p:spPr>
      </p:pic>
      <p:pic>
        <p:nvPicPr>
          <p:cNvPr id="14" name="图片 13" descr="未XC标题-15">
            <a:extLst>
              <a:ext uri="{FF2B5EF4-FFF2-40B4-BE49-F238E27FC236}">
                <a16:creationId xmlns:a16="http://schemas.microsoft.com/office/drawing/2014/main" id="{7A3AA770-E7CC-4469-8A32-851DDAB466E7}"/>
              </a:ext>
            </a:extLst>
          </p:cNvPr>
          <p:cNvPicPr>
            <a:picLocks noChangeAspect="1"/>
          </p:cNvPicPr>
          <p:nvPr/>
        </p:nvPicPr>
        <p:blipFill>
          <a:blip r:embed="rId5"/>
          <a:stretch>
            <a:fillRect/>
          </a:stretch>
        </p:blipFill>
        <p:spPr>
          <a:xfrm rot="16200000">
            <a:off x="4593802" y="-2994871"/>
            <a:ext cx="3996690" cy="12873142"/>
          </a:xfrm>
          <a:prstGeom prst="rect">
            <a:avLst/>
          </a:prstGeom>
          <a:solidFill>
            <a:srgbClr val="0F7EB3"/>
          </a:solidFill>
        </p:spPr>
      </p:pic>
      <p:grpSp>
        <p:nvGrpSpPr>
          <p:cNvPr id="77" name="组合 76"/>
          <p:cNvGrpSpPr/>
          <p:nvPr/>
        </p:nvGrpSpPr>
        <p:grpSpPr>
          <a:xfrm>
            <a:off x="2487080" y="2286952"/>
            <a:ext cx="2284095" cy="2284095"/>
            <a:chOff x="3402224" y="483518"/>
            <a:chExt cx="864652" cy="864650"/>
          </a:xfrm>
        </p:grpSpPr>
        <p:grpSp>
          <p:nvGrpSpPr>
            <p:cNvPr id="78" name="组合 77"/>
            <p:cNvGrpSpPr/>
            <p:nvPr/>
          </p:nvGrpSpPr>
          <p:grpSpPr>
            <a:xfrm>
              <a:off x="3402224" y="483518"/>
              <a:ext cx="864652" cy="864650"/>
              <a:chOff x="304800" y="673100"/>
              <a:chExt cx="4000500" cy="4000500"/>
            </a:xfrm>
            <a:effectLst>
              <a:outerShdw blurRad="444500" dist="254000" dir="8100000" algn="tr" rotWithShape="0">
                <a:prstClr val="black">
                  <a:alpha val="50000"/>
                </a:prstClr>
              </a:outerShdw>
            </a:effectLst>
          </p:grpSpPr>
          <p:sp>
            <p:nvSpPr>
              <p:cNvPr id="80" name="同心圆 7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sp>
            <p:nvSpPr>
              <p:cNvPr id="81" name="椭圆 8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grpSp>
        <p:sp>
          <p:nvSpPr>
            <p:cNvPr id="79" name="TextBox 78"/>
            <p:cNvSpPr txBox="1"/>
            <p:nvPr/>
          </p:nvSpPr>
          <p:spPr>
            <a:xfrm>
              <a:off x="3542275" y="709541"/>
              <a:ext cx="586298" cy="419224"/>
            </a:xfrm>
            <a:prstGeom prst="rect">
              <a:avLst/>
            </a:prstGeom>
            <a:noFill/>
          </p:spPr>
          <p:txBody>
            <a:bodyPr wrap="square" lIns="0" tIns="0" rIns="0" bIns="0" rtlCol="0">
              <a:spAutoFit/>
            </a:bodyPr>
            <a:lstStyle/>
            <a:p>
              <a:pPr algn="ctr"/>
              <a:r>
                <a:rPr lang="en-US" altLang="zh-CN" sz="7200" b="1" dirty="0">
                  <a:solidFill>
                    <a:srgbClr val="0F7EB3"/>
                  </a:solidFill>
                  <a:latin typeface="+mn-ea"/>
                  <a:cs typeface="+mn-ea"/>
                  <a:sym typeface="+mn-lt"/>
                </a:rPr>
                <a:t>05</a:t>
              </a:r>
            </a:p>
          </p:txBody>
        </p:sp>
      </p:grpSp>
      <p:sp>
        <p:nvSpPr>
          <p:cNvPr id="75" name="TextBox 74"/>
          <p:cNvSpPr txBox="1"/>
          <p:nvPr/>
        </p:nvSpPr>
        <p:spPr>
          <a:xfrm>
            <a:off x="5486953" y="3011340"/>
            <a:ext cx="5438775" cy="852805"/>
          </a:xfrm>
          <a:prstGeom prst="rect">
            <a:avLst/>
          </a:prstGeom>
          <a:noFill/>
        </p:spPr>
        <p:txBody>
          <a:bodyPr wrap="square" lIns="115177" tIns="57589" rIns="115177" bIns="57589" rtlCol="0">
            <a:spAutoFit/>
          </a:bodyPr>
          <a:lstStyle/>
          <a:p>
            <a:r>
              <a:rPr lang="zh-CN" altLang="en-US" sz="4800" b="1" dirty="0">
                <a:solidFill>
                  <a:schemeClr val="bg1"/>
                </a:solidFill>
                <a:latin typeface="+mn-ea"/>
                <a:cs typeface="+mn-ea"/>
                <a:sym typeface="+mn-lt"/>
              </a:rPr>
              <a:t>实验小结</a:t>
            </a:r>
            <a:endParaRPr lang="zh-CN" altLang="en-US" sz="2800" dirty="0">
              <a:solidFill>
                <a:schemeClr val="bg1"/>
              </a:solidFill>
              <a:latin typeface="+mn-ea"/>
              <a:cs typeface="+mn-ea"/>
              <a:sym typeface="+mn-lt"/>
            </a:endParaRPr>
          </a:p>
        </p:txBody>
      </p:sp>
    </p:spTree>
    <p:extLst>
      <p:ext uri="{BB962C8B-B14F-4D97-AF65-F5344CB8AC3E}">
        <p14:creationId xmlns:p14="http://schemas.microsoft.com/office/powerpoint/2010/main" val="2524851825"/>
      </p:ext>
    </p:extLst>
  </p:cSld>
  <p:clrMapOvr>
    <a:masterClrMapping/>
  </p:clrMapOvr>
  <p:transition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53" presetClass="entr" presetSubtype="16" fill="hold" nodeType="afterEffect">
                                  <p:stCondLst>
                                    <p:cond delay="0"/>
                                  </p:stCondLst>
                                  <p:childTnLst>
                                    <p:set>
                                      <p:cBhvr>
                                        <p:cTn id="24" dur="1" fill="hold">
                                          <p:stCondLst>
                                            <p:cond delay="0"/>
                                          </p:stCondLst>
                                        </p:cTn>
                                        <p:tgtEl>
                                          <p:spTgt spid="77"/>
                                        </p:tgtEl>
                                        <p:attrNameLst>
                                          <p:attrName>style.visibility</p:attrName>
                                        </p:attrNameLst>
                                      </p:cBhvr>
                                      <p:to>
                                        <p:strVal val="visible"/>
                                      </p:to>
                                    </p:set>
                                    <p:anim calcmode="lin" valueType="num">
                                      <p:cBhvr>
                                        <p:cTn id="25" dur="100" fill="hold"/>
                                        <p:tgtEl>
                                          <p:spTgt spid="77"/>
                                        </p:tgtEl>
                                        <p:attrNameLst>
                                          <p:attrName>ppt_w</p:attrName>
                                        </p:attrNameLst>
                                      </p:cBhvr>
                                      <p:tavLst>
                                        <p:tav tm="0">
                                          <p:val>
                                            <p:fltVal val="0"/>
                                          </p:val>
                                        </p:tav>
                                        <p:tav tm="100000">
                                          <p:val>
                                            <p:strVal val="#ppt_w"/>
                                          </p:val>
                                        </p:tav>
                                      </p:tavLst>
                                    </p:anim>
                                    <p:anim calcmode="lin" valueType="num">
                                      <p:cBhvr>
                                        <p:cTn id="26" dur="100" fill="hold"/>
                                        <p:tgtEl>
                                          <p:spTgt spid="77"/>
                                        </p:tgtEl>
                                        <p:attrNameLst>
                                          <p:attrName>ppt_h</p:attrName>
                                        </p:attrNameLst>
                                      </p:cBhvr>
                                      <p:tavLst>
                                        <p:tav tm="0">
                                          <p:val>
                                            <p:fltVal val="0"/>
                                          </p:val>
                                        </p:tav>
                                        <p:tav tm="100000">
                                          <p:val>
                                            <p:strVal val="#ppt_h"/>
                                          </p:val>
                                        </p:tav>
                                      </p:tavLst>
                                    </p:anim>
                                    <p:animEffect transition="in" filter="fade">
                                      <p:cBhvr>
                                        <p:cTn id="27" dur="100"/>
                                        <p:tgtEl>
                                          <p:spTgt spid="77"/>
                                        </p:tgtEl>
                                      </p:cBhvr>
                                    </p:animEffect>
                                  </p:childTnLst>
                                </p:cTn>
                              </p:par>
                              <p:par>
                                <p:cTn id="28" presetID="6" presetClass="emph" presetSubtype="0" fill="hold" nodeType="withEffect">
                                  <p:stCondLst>
                                    <p:cond delay="100"/>
                                  </p:stCondLst>
                                  <p:childTnLst>
                                    <p:animScale>
                                      <p:cBhvr>
                                        <p:cTn id="29" dur="100" fill="hold"/>
                                        <p:tgtEl>
                                          <p:spTgt spid="77"/>
                                        </p:tgtEl>
                                      </p:cBhvr>
                                      <p:by x="110000" y="110000"/>
                                    </p:animScale>
                                  </p:childTnLst>
                                </p:cTn>
                              </p:par>
                              <p:par>
                                <p:cTn id="30" presetID="6" presetClass="emph" presetSubtype="0" fill="hold" nodeType="withEffect">
                                  <p:stCondLst>
                                    <p:cond delay="200"/>
                                  </p:stCondLst>
                                  <p:childTnLst>
                                    <p:animScale>
                                      <p:cBhvr>
                                        <p:cTn id="31" dur="200" fill="hold"/>
                                        <p:tgtEl>
                                          <p:spTgt spid="77"/>
                                        </p:tgtEl>
                                      </p:cBhvr>
                                      <p:by x="90000" y="90000"/>
                                    </p:animScale>
                                  </p:childTnLst>
                                </p:cTn>
                              </p:par>
                              <p:par>
                                <p:cTn id="32" presetID="6" presetClass="emph" presetSubtype="0" fill="hold" nodeType="withEffect">
                                  <p:stCondLst>
                                    <p:cond delay="400"/>
                                  </p:stCondLst>
                                  <p:childTnLst>
                                    <p:animScale>
                                      <p:cBhvr>
                                        <p:cTn id="33" dur="100" fill="hold"/>
                                        <p:tgtEl>
                                          <p:spTgt spid="77"/>
                                        </p:tgtEl>
                                      </p:cBhvr>
                                      <p:by x="105000" y="105000"/>
                                    </p:animScale>
                                  </p:childTnLst>
                                </p:cTn>
                              </p:par>
                              <p:par>
                                <p:cTn id="34" presetID="6" presetClass="emph" presetSubtype="0" fill="hold" nodeType="withEffect">
                                  <p:stCondLst>
                                    <p:cond delay="500"/>
                                  </p:stCondLst>
                                  <p:childTnLst>
                                    <p:animScale>
                                      <p:cBhvr>
                                        <p:cTn id="35" dur="200" fill="hold"/>
                                        <p:tgtEl>
                                          <p:spTgt spid="77"/>
                                        </p:tgtEl>
                                      </p:cBhvr>
                                      <p:by x="95000" y="95000"/>
                                    </p:animScale>
                                  </p:childTnLst>
                                </p:cTn>
                              </p:par>
                            </p:childTnLst>
                          </p:cTn>
                        </p:par>
                        <p:par>
                          <p:cTn id="36" fill="hold">
                            <p:stCondLst>
                              <p:cond delay="3700"/>
                            </p:stCondLst>
                            <p:childTnLst>
                              <p:par>
                                <p:cTn id="37" presetID="22" presetClass="entr" presetSubtype="8" fill="hold" grpId="0" nodeType="afterEffect">
                                  <p:stCondLst>
                                    <p:cond delay="0"/>
                                  </p:stCondLst>
                                  <p:childTnLst>
                                    <p:set>
                                      <p:cBhvr>
                                        <p:cTn id="38" dur="1" fill="hold">
                                          <p:stCondLst>
                                            <p:cond delay="0"/>
                                          </p:stCondLst>
                                        </p:cTn>
                                        <p:tgtEl>
                                          <p:spTgt spid="75"/>
                                        </p:tgtEl>
                                        <p:attrNameLst>
                                          <p:attrName>style.visibility</p:attrName>
                                        </p:attrNameLst>
                                      </p:cBhvr>
                                      <p:to>
                                        <p:strVal val="visible"/>
                                      </p:to>
                                    </p:set>
                                    <p:animEffect transition="in" filter="wipe(left)">
                                      <p:cBhvr>
                                        <p:cTn id="39"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5E5603-8465-0E55-19AC-F4BC14FD60F0}"/>
              </a:ext>
            </a:extLst>
          </p:cNvPr>
          <p:cNvSpPr>
            <a:spLocks noGrp="1"/>
          </p:cNvSpPr>
          <p:nvPr>
            <p:ph type="title"/>
          </p:nvPr>
        </p:nvSpPr>
        <p:spPr/>
        <p:txBody>
          <a:bodyPr/>
          <a:lstStyle/>
          <a:p>
            <a:r>
              <a:rPr lang="zh-CN" altLang="en-US" dirty="0"/>
              <a:t>小结</a:t>
            </a:r>
          </a:p>
        </p:txBody>
      </p:sp>
      <p:sp>
        <p:nvSpPr>
          <p:cNvPr id="3" name="内容占位符 2">
            <a:extLst>
              <a:ext uri="{FF2B5EF4-FFF2-40B4-BE49-F238E27FC236}">
                <a16:creationId xmlns:a16="http://schemas.microsoft.com/office/drawing/2014/main" id="{EC5409AE-D719-BB6B-1C70-3A09254EB5AB}"/>
              </a:ext>
            </a:extLst>
          </p:cNvPr>
          <p:cNvSpPr>
            <a:spLocks noGrp="1"/>
          </p:cNvSpPr>
          <p:nvPr>
            <p:ph idx="1"/>
          </p:nvPr>
        </p:nvSpPr>
        <p:spPr/>
        <p:txBody>
          <a:bodyPr/>
          <a:lstStyle/>
          <a:p>
            <a:r>
              <a:rPr lang="zh-CN" altLang="en-US" dirty="0"/>
              <a:t>通过本实验的学习，学生应掌握高级树结构的编程方法</a:t>
            </a:r>
          </a:p>
          <a:p>
            <a:r>
              <a:rPr lang="zh-CN" altLang="en-US" dirty="0"/>
              <a:t>体会改变数据结构设计从而提高算法效率的思维方式</a:t>
            </a:r>
            <a:endParaRPr lang="en-US" altLang="zh-CN" dirty="0"/>
          </a:p>
        </p:txBody>
      </p:sp>
    </p:spTree>
    <p:extLst>
      <p:ext uri="{BB962C8B-B14F-4D97-AF65-F5344CB8AC3E}">
        <p14:creationId xmlns:p14="http://schemas.microsoft.com/office/powerpoint/2010/main" val="4051676787"/>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未XC标题-17"/>
          <p:cNvPicPr>
            <a:picLocks noChangeAspect="1"/>
          </p:cNvPicPr>
          <p:nvPr/>
        </p:nvPicPr>
        <p:blipFill>
          <a:blip r:embed="rId4"/>
          <a:stretch>
            <a:fillRect/>
          </a:stretch>
        </p:blipFill>
        <p:spPr>
          <a:xfrm>
            <a:off x="311785" y="3902710"/>
            <a:ext cx="3277235" cy="2648585"/>
          </a:xfrm>
          <a:prstGeom prst="rect">
            <a:avLst/>
          </a:prstGeom>
        </p:spPr>
      </p:pic>
      <p:pic>
        <p:nvPicPr>
          <p:cNvPr id="11" name="图片 10" descr="未XC标题-18"/>
          <p:cNvPicPr>
            <a:picLocks noChangeAspect="1"/>
          </p:cNvPicPr>
          <p:nvPr/>
        </p:nvPicPr>
        <p:blipFill>
          <a:blip r:embed="rId5"/>
          <a:stretch>
            <a:fillRect/>
          </a:stretch>
        </p:blipFill>
        <p:spPr>
          <a:xfrm>
            <a:off x="8682990" y="4048125"/>
            <a:ext cx="3204845" cy="2590165"/>
          </a:xfrm>
          <a:prstGeom prst="rect">
            <a:avLst/>
          </a:prstGeom>
        </p:spPr>
      </p:pic>
      <p:pic>
        <p:nvPicPr>
          <p:cNvPr id="15" name="图片 14" descr="未XC标题-16">
            <a:extLst>
              <a:ext uri="{FF2B5EF4-FFF2-40B4-BE49-F238E27FC236}">
                <a16:creationId xmlns:a16="http://schemas.microsoft.com/office/drawing/2014/main" id="{6F02B396-0F7B-46BC-8C3A-9F014E5A3481}"/>
              </a:ext>
            </a:extLst>
          </p:cNvPr>
          <p:cNvPicPr>
            <a:picLocks noChangeAspect="1"/>
          </p:cNvPicPr>
          <p:nvPr/>
        </p:nvPicPr>
        <p:blipFill>
          <a:blip r:embed="rId6"/>
          <a:stretch>
            <a:fillRect/>
          </a:stretch>
        </p:blipFill>
        <p:spPr>
          <a:xfrm>
            <a:off x="4308475" y="-26670"/>
            <a:ext cx="3971925" cy="6908165"/>
          </a:xfrm>
          <a:prstGeom prst="rect">
            <a:avLst/>
          </a:prstGeom>
        </p:spPr>
      </p:pic>
      <p:pic>
        <p:nvPicPr>
          <p:cNvPr id="16" name="图片 15" descr="未XC标题-14">
            <a:extLst>
              <a:ext uri="{FF2B5EF4-FFF2-40B4-BE49-F238E27FC236}">
                <a16:creationId xmlns:a16="http://schemas.microsoft.com/office/drawing/2014/main" id="{B533937F-779E-49D3-9180-F2D4A17748B4}"/>
              </a:ext>
            </a:extLst>
          </p:cNvPr>
          <p:cNvPicPr>
            <a:picLocks noChangeAspect="1"/>
          </p:cNvPicPr>
          <p:nvPr/>
        </p:nvPicPr>
        <p:blipFill>
          <a:blip r:embed="rId7"/>
          <a:stretch>
            <a:fillRect/>
          </a:stretch>
        </p:blipFill>
        <p:spPr>
          <a:xfrm>
            <a:off x="3991610" y="0"/>
            <a:ext cx="4008120" cy="6908165"/>
          </a:xfrm>
          <a:prstGeom prst="rect">
            <a:avLst/>
          </a:prstGeom>
          <a:solidFill>
            <a:srgbClr val="0F7EB3"/>
          </a:solidFill>
          <a:ln>
            <a:noFill/>
          </a:ln>
        </p:spPr>
      </p:pic>
      <p:pic>
        <p:nvPicPr>
          <p:cNvPr id="17" name="图片 16" descr="未XC标题-15">
            <a:extLst>
              <a:ext uri="{FF2B5EF4-FFF2-40B4-BE49-F238E27FC236}">
                <a16:creationId xmlns:a16="http://schemas.microsoft.com/office/drawing/2014/main" id="{714A2B99-4A95-4AEB-956B-2DB413B7F672}"/>
              </a:ext>
            </a:extLst>
          </p:cNvPr>
          <p:cNvPicPr>
            <a:picLocks noChangeAspect="1"/>
          </p:cNvPicPr>
          <p:nvPr/>
        </p:nvPicPr>
        <p:blipFill>
          <a:blip r:embed="rId8"/>
          <a:stretch>
            <a:fillRect/>
          </a:stretch>
        </p:blipFill>
        <p:spPr>
          <a:xfrm>
            <a:off x="4141470" y="-26670"/>
            <a:ext cx="3996690" cy="6908165"/>
          </a:xfrm>
          <a:prstGeom prst="rect">
            <a:avLst/>
          </a:prstGeom>
          <a:solidFill>
            <a:srgbClr val="0F7EB3"/>
          </a:solidFill>
        </p:spPr>
      </p:pic>
      <p:sp>
        <p:nvSpPr>
          <p:cNvPr id="12" name="矩形 11">
            <a:extLst>
              <a:ext uri="{FF2B5EF4-FFF2-40B4-BE49-F238E27FC236}">
                <a16:creationId xmlns:a16="http://schemas.microsoft.com/office/drawing/2014/main" id="{FAB0B487-1A6C-BC62-2E30-FAF3AAF42B47}"/>
              </a:ext>
            </a:extLst>
          </p:cNvPr>
          <p:cNvSpPr/>
          <p:nvPr/>
        </p:nvSpPr>
        <p:spPr>
          <a:xfrm>
            <a:off x="3913214" y="2550249"/>
            <a:ext cx="4420411" cy="923330"/>
          </a:xfrm>
          <a:prstGeom prst="rect">
            <a:avLst/>
          </a:prstGeom>
          <a:noFill/>
        </p:spPr>
        <p:txBody>
          <a:bodyPr wrap="square" lIns="91440" tIns="45720" rIns="91440" bIns="45720">
            <a:spAutoFit/>
          </a:bodyPr>
          <a:lstStyle/>
          <a:p>
            <a:pPr algn="ctr"/>
            <a:r>
              <a:rPr lang="zh-CN" altLang="en-US" sz="5400" b="1" dirty="0">
                <a:ln w="0"/>
                <a:solidFill>
                  <a:schemeClr val="bg1"/>
                </a:solidFill>
                <a:effectLst>
                  <a:reflection blurRad="6350" stA="53000" endA="300" endPos="35500" dir="5400000" sy="-90000" algn="bl" rotWithShape="0"/>
                </a:effectLst>
                <a:latin typeface="+mn-ea"/>
              </a:rPr>
              <a:t>谢谢！</a:t>
            </a:r>
            <a:endParaRPr lang="zh-CN" altLang="en-US" sz="5400" b="1" cap="none" spc="0" dirty="0">
              <a:ln w="0"/>
              <a:solidFill>
                <a:schemeClr val="bg1"/>
              </a:solidFill>
              <a:effectLst>
                <a:reflection blurRad="6350" stA="53000" endA="300" endPos="35500" dir="5400000" sy="-90000" algn="bl" rotWithShape="0"/>
              </a:effectLst>
              <a:latin typeface="+mn-ea"/>
            </a:endParaRPr>
          </a:p>
        </p:txBody>
      </p:sp>
    </p:spTree>
  </p:cSld>
  <p:clrMapOvr>
    <a:masterClrMapping/>
  </p:clrMapOvr>
  <p:transition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500"/>
                            </p:stCondLst>
                            <p:childTnLst>
                              <p:par>
                                <p:cTn id="5" presetID="22"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6000"/>
                            </p:stCondLst>
                            <p:childTnLst>
                              <p:par>
                                <p:cTn id="9" presetID="47" presetClass="entr" presetSubtype="0"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fade">
                                      <p:cBhvr>
                                        <p:cTn id="11" dur="1000"/>
                                        <p:tgtEl>
                                          <p:spTgt spid="16"/>
                                        </p:tgtEl>
                                      </p:cBhvr>
                                    </p:animEffect>
                                    <p:anim calcmode="lin" valueType="num">
                                      <p:cBhvr>
                                        <p:cTn id="12" dur="1000" fill="hold"/>
                                        <p:tgtEl>
                                          <p:spTgt spid="16"/>
                                        </p:tgtEl>
                                        <p:attrNameLst>
                                          <p:attrName>ppt_x</p:attrName>
                                        </p:attrNameLst>
                                      </p:cBhvr>
                                      <p:tavLst>
                                        <p:tav tm="0">
                                          <p:val>
                                            <p:strVal val="#ppt_x"/>
                                          </p:val>
                                        </p:tav>
                                        <p:tav tm="100000">
                                          <p:val>
                                            <p:strVal val="#ppt_x"/>
                                          </p:val>
                                        </p:tav>
                                      </p:tavLst>
                                    </p:anim>
                                    <p:anim calcmode="lin" valueType="num">
                                      <p:cBhvr>
                                        <p:cTn id="13" dur="1000" fill="hold"/>
                                        <p:tgtEl>
                                          <p:spTgt spid="16"/>
                                        </p:tgtEl>
                                        <p:attrNameLst>
                                          <p:attrName>ppt_y</p:attrName>
                                        </p:attrNameLst>
                                      </p:cBhvr>
                                      <p:tavLst>
                                        <p:tav tm="0">
                                          <p:val>
                                            <p:strVal val="#ppt_y-.1"/>
                                          </p:val>
                                        </p:tav>
                                        <p:tav tm="100000">
                                          <p:val>
                                            <p:strVal val="#ppt_y"/>
                                          </p:val>
                                        </p:tav>
                                      </p:tavLst>
                                    </p:anim>
                                  </p:childTnLst>
                                </p:cTn>
                              </p:par>
                            </p:childTnLst>
                          </p:cTn>
                        </p:par>
                        <p:par>
                          <p:cTn id="14" fill="hold">
                            <p:stCondLst>
                              <p:cond delay="7000"/>
                            </p:stCondLst>
                            <p:childTnLst>
                              <p:par>
                                <p:cTn id="15" presetID="47" presetClass="entr" presetSubtype="0" fill="hold" nodeType="after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childTnLst>
                          </p:cTn>
                        </p:par>
                        <p:par>
                          <p:cTn id="20" fill="hold">
                            <p:stCondLst>
                              <p:cond delay="8000"/>
                            </p:stCondLst>
                            <p:childTnLst>
                              <p:par>
                                <p:cTn id="21" presetID="47" presetClass="entr" presetSubtype="0" fill="hold"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1000"/>
                                        <p:tgtEl>
                                          <p:spTgt spid="15"/>
                                        </p:tgtEl>
                                      </p:cBhvr>
                                    </p:animEffect>
                                    <p:anim calcmode="lin" valueType="num">
                                      <p:cBhvr>
                                        <p:cTn id="24" dur="1000" fill="hold"/>
                                        <p:tgtEl>
                                          <p:spTgt spid="15"/>
                                        </p:tgtEl>
                                        <p:attrNameLst>
                                          <p:attrName>ppt_x</p:attrName>
                                        </p:attrNameLst>
                                      </p:cBhvr>
                                      <p:tavLst>
                                        <p:tav tm="0">
                                          <p:val>
                                            <p:strVal val="#ppt_x"/>
                                          </p:val>
                                        </p:tav>
                                        <p:tav tm="100000">
                                          <p:val>
                                            <p:strVal val="#ppt_x"/>
                                          </p:val>
                                        </p:tav>
                                      </p:tavLst>
                                    </p:anim>
                                    <p:anim calcmode="lin" valueType="num">
                                      <p:cBhvr>
                                        <p:cTn id="25" dur="1000" fill="hold"/>
                                        <p:tgtEl>
                                          <p:spTgt spid="15"/>
                                        </p:tgtEl>
                                        <p:attrNameLst>
                                          <p:attrName>ppt_y</p:attrName>
                                        </p:attrNameLst>
                                      </p:cBhvr>
                                      <p:tavLst>
                                        <p:tav tm="0">
                                          <p:val>
                                            <p:strVal val="#ppt_y-.1"/>
                                          </p:val>
                                        </p:tav>
                                        <p:tav tm="100000">
                                          <p:val>
                                            <p:strVal val="#ppt_y"/>
                                          </p:val>
                                        </p:tav>
                                      </p:tavLst>
                                    </p:anim>
                                  </p:childTnLst>
                                </p:cTn>
                              </p:par>
                            </p:childTnLst>
                          </p:cTn>
                        </p:par>
                        <p:par>
                          <p:cTn id="26" fill="hold">
                            <p:stCondLst>
                              <p:cond delay="9000"/>
                            </p:stCondLst>
                            <p:childTnLst>
                              <p:par>
                                <p:cTn id="27" presetID="22" presetClass="entr" presetSubtype="2" fill="hold"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right)">
                                      <p:cBhvr>
                                        <p:cTn id="29" dur="500"/>
                                        <p:tgtEl>
                                          <p:spTgt spid="11"/>
                                        </p:tgtEl>
                                      </p:cBhvr>
                                    </p:animEffect>
                                  </p:childTnLst>
                                </p:cTn>
                              </p:par>
                            </p:childTnLst>
                          </p:cTn>
                        </p:par>
                        <p:par>
                          <p:cTn id="30" fill="hold">
                            <p:stCondLst>
                              <p:cond delay="9500"/>
                            </p:stCondLst>
                            <p:childTnLst>
                              <p:par>
                                <p:cTn id="31" presetID="42" presetClass="entr" presetSubtype="0" fill="hold" grpId="0" nodeType="after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1000"/>
                                        <p:tgtEl>
                                          <p:spTgt spid="12"/>
                                        </p:tgtEl>
                                      </p:cBhvr>
                                    </p:animEffect>
                                    <p:anim calcmode="lin" valueType="num">
                                      <p:cBhvr>
                                        <p:cTn id="34" dur="1000" fill="hold"/>
                                        <p:tgtEl>
                                          <p:spTgt spid="12"/>
                                        </p:tgtEl>
                                        <p:attrNameLst>
                                          <p:attrName>ppt_x</p:attrName>
                                        </p:attrNameLst>
                                      </p:cBhvr>
                                      <p:tavLst>
                                        <p:tav tm="0">
                                          <p:val>
                                            <p:strVal val="#ppt_x"/>
                                          </p:val>
                                        </p:tav>
                                        <p:tav tm="100000">
                                          <p:val>
                                            <p:strVal val="#ppt_x"/>
                                          </p:val>
                                        </p:tav>
                                      </p:tavLst>
                                    </p:anim>
                                    <p:anim calcmode="lin" valueType="num">
                                      <p:cBhvr>
                                        <p:cTn id="35"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未XC标题-16">
            <a:extLst>
              <a:ext uri="{FF2B5EF4-FFF2-40B4-BE49-F238E27FC236}">
                <a16:creationId xmlns:a16="http://schemas.microsoft.com/office/drawing/2014/main" id="{7984C98D-9C8D-493C-9032-A6D3B3AE1AC7}"/>
              </a:ext>
            </a:extLst>
          </p:cNvPr>
          <p:cNvPicPr>
            <a:picLocks noChangeAspect="1"/>
          </p:cNvPicPr>
          <p:nvPr/>
        </p:nvPicPr>
        <p:blipFill>
          <a:blip r:embed="rId3"/>
          <a:stretch>
            <a:fillRect/>
          </a:stretch>
        </p:blipFill>
        <p:spPr>
          <a:xfrm rot="16200000">
            <a:off x="4760806" y="-2994872"/>
            <a:ext cx="3971925" cy="12873142"/>
          </a:xfrm>
          <a:prstGeom prst="rect">
            <a:avLst/>
          </a:prstGeom>
        </p:spPr>
      </p:pic>
      <p:pic>
        <p:nvPicPr>
          <p:cNvPr id="13" name="图片 12" descr="未XC标题-14">
            <a:extLst>
              <a:ext uri="{FF2B5EF4-FFF2-40B4-BE49-F238E27FC236}">
                <a16:creationId xmlns:a16="http://schemas.microsoft.com/office/drawing/2014/main" id="{B8D27A96-CE36-496C-B3EA-18C0C029EA3E}"/>
              </a:ext>
            </a:extLst>
          </p:cNvPr>
          <p:cNvPicPr>
            <a:picLocks noChangeAspect="1"/>
          </p:cNvPicPr>
          <p:nvPr/>
        </p:nvPicPr>
        <p:blipFill>
          <a:blip r:embed="rId4"/>
          <a:stretch>
            <a:fillRect/>
          </a:stretch>
        </p:blipFill>
        <p:spPr>
          <a:xfrm rot="16200000">
            <a:off x="4432512" y="-2994871"/>
            <a:ext cx="4008120" cy="12873142"/>
          </a:xfrm>
          <a:prstGeom prst="rect">
            <a:avLst/>
          </a:prstGeom>
          <a:solidFill>
            <a:srgbClr val="0B5F84"/>
          </a:solidFill>
        </p:spPr>
      </p:pic>
      <p:pic>
        <p:nvPicPr>
          <p:cNvPr id="14" name="图片 13" descr="未XC标题-15">
            <a:extLst>
              <a:ext uri="{FF2B5EF4-FFF2-40B4-BE49-F238E27FC236}">
                <a16:creationId xmlns:a16="http://schemas.microsoft.com/office/drawing/2014/main" id="{7A3AA770-E7CC-4469-8A32-851DDAB466E7}"/>
              </a:ext>
            </a:extLst>
          </p:cNvPr>
          <p:cNvPicPr>
            <a:picLocks noChangeAspect="1"/>
          </p:cNvPicPr>
          <p:nvPr/>
        </p:nvPicPr>
        <p:blipFill>
          <a:blip r:embed="rId5"/>
          <a:stretch>
            <a:fillRect/>
          </a:stretch>
        </p:blipFill>
        <p:spPr>
          <a:xfrm rot="16200000">
            <a:off x="4593802" y="-2994871"/>
            <a:ext cx="3996690" cy="12873142"/>
          </a:xfrm>
          <a:prstGeom prst="rect">
            <a:avLst/>
          </a:prstGeom>
          <a:solidFill>
            <a:srgbClr val="0F7EB3"/>
          </a:solidFill>
        </p:spPr>
      </p:pic>
      <p:grpSp>
        <p:nvGrpSpPr>
          <p:cNvPr id="77" name="组合 76"/>
          <p:cNvGrpSpPr/>
          <p:nvPr/>
        </p:nvGrpSpPr>
        <p:grpSpPr>
          <a:xfrm>
            <a:off x="2487080" y="2286952"/>
            <a:ext cx="2284095" cy="2284095"/>
            <a:chOff x="3402224" y="483518"/>
            <a:chExt cx="864652" cy="864650"/>
          </a:xfrm>
        </p:grpSpPr>
        <p:grpSp>
          <p:nvGrpSpPr>
            <p:cNvPr id="78" name="组合 77"/>
            <p:cNvGrpSpPr/>
            <p:nvPr/>
          </p:nvGrpSpPr>
          <p:grpSpPr>
            <a:xfrm>
              <a:off x="3402224" y="483518"/>
              <a:ext cx="864652" cy="864650"/>
              <a:chOff x="304800" y="673100"/>
              <a:chExt cx="4000500" cy="4000500"/>
            </a:xfrm>
            <a:effectLst>
              <a:outerShdw blurRad="444500" dist="254000" dir="8100000" algn="tr" rotWithShape="0">
                <a:prstClr val="black">
                  <a:alpha val="50000"/>
                </a:prstClr>
              </a:outerShdw>
            </a:effectLst>
          </p:grpSpPr>
          <p:sp>
            <p:nvSpPr>
              <p:cNvPr id="80" name="同心圆 7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sp>
            <p:nvSpPr>
              <p:cNvPr id="81" name="椭圆 8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grpSp>
        <p:sp>
          <p:nvSpPr>
            <p:cNvPr id="79" name="TextBox 78"/>
            <p:cNvSpPr txBox="1"/>
            <p:nvPr/>
          </p:nvSpPr>
          <p:spPr>
            <a:xfrm>
              <a:off x="3542275" y="709541"/>
              <a:ext cx="586298" cy="419224"/>
            </a:xfrm>
            <a:prstGeom prst="rect">
              <a:avLst/>
            </a:prstGeom>
            <a:noFill/>
          </p:spPr>
          <p:txBody>
            <a:bodyPr wrap="square" lIns="0" tIns="0" rIns="0" bIns="0" rtlCol="0">
              <a:spAutoFit/>
            </a:bodyPr>
            <a:lstStyle/>
            <a:p>
              <a:pPr algn="ctr"/>
              <a:r>
                <a:rPr lang="en-US" altLang="zh-CN" sz="7200" b="1" dirty="0">
                  <a:solidFill>
                    <a:srgbClr val="0F7EB3"/>
                  </a:solidFill>
                  <a:latin typeface="+mn-ea"/>
                  <a:cs typeface="+mn-ea"/>
                  <a:sym typeface="+mn-lt"/>
                </a:rPr>
                <a:t>01</a:t>
              </a:r>
            </a:p>
          </p:txBody>
        </p:sp>
      </p:grpSp>
      <p:sp>
        <p:nvSpPr>
          <p:cNvPr id="75" name="TextBox 74"/>
          <p:cNvSpPr txBox="1"/>
          <p:nvPr/>
        </p:nvSpPr>
        <p:spPr>
          <a:xfrm>
            <a:off x="5486953" y="3011340"/>
            <a:ext cx="5438775" cy="852805"/>
          </a:xfrm>
          <a:prstGeom prst="rect">
            <a:avLst/>
          </a:prstGeom>
          <a:noFill/>
        </p:spPr>
        <p:txBody>
          <a:bodyPr wrap="square" lIns="115177" tIns="57589" rIns="115177" bIns="57589" rtlCol="0">
            <a:spAutoFit/>
          </a:bodyPr>
          <a:lstStyle/>
          <a:p>
            <a:r>
              <a:rPr lang="zh-CN" altLang="en-US" sz="4800" b="1" dirty="0">
                <a:solidFill>
                  <a:schemeClr val="bg1"/>
                </a:solidFill>
                <a:latin typeface="+mn-ea"/>
                <a:cs typeface="+mn-ea"/>
                <a:sym typeface="+mn-lt"/>
              </a:rPr>
              <a:t>实验目的</a:t>
            </a:r>
            <a:endParaRPr lang="zh-CN" altLang="en-US" sz="2800" dirty="0">
              <a:solidFill>
                <a:schemeClr val="bg1"/>
              </a:solidFill>
              <a:latin typeface="+mn-ea"/>
              <a:cs typeface="+mn-ea"/>
              <a:sym typeface="+mn-lt"/>
            </a:endParaRPr>
          </a:p>
        </p:txBody>
      </p:sp>
    </p:spTree>
  </p:cSld>
  <p:clrMapOvr>
    <a:masterClrMapping/>
  </p:clrMapOvr>
  <p:transition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53" presetClass="entr" presetSubtype="16" fill="hold" nodeType="afterEffect">
                                  <p:stCondLst>
                                    <p:cond delay="0"/>
                                  </p:stCondLst>
                                  <p:childTnLst>
                                    <p:set>
                                      <p:cBhvr>
                                        <p:cTn id="24" dur="1" fill="hold">
                                          <p:stCondLst>
                                            <p:cond delay="0"/>
                                          </p:stCondLst>
                                        </p:cTn>
                                        <p:tgtEl>
                                          <p:spTgt spid="77"/>
                                        </p:tgtEl>
                                        <p:attrNameLst>
                                          <p:attrName>style.visibility</p:attrName>
                                        </p:attrNameLst>
                                      </p:cBhvr>
                                      <p:to>
                                        <p:strVal val="visible"/>
                                      </p:to>
                                    </p:set>
                                    <p:anim calcmode="lin" valueType="num">
                                      <p:cBhvr>
                                        <p:cTn id="25" dur="100" fill="hold"/>
                                        <p:tgtEl>
                                          <p:spTgt spid="77"/>
                                        </p:tgtEl>
                                        <p:attrNameLst>
                                          <p:attrName>ppt_w</p:attrName>
                                        </p:attrNameLst>
                                      </p:cBhvr>
                                      <p:tavLst>
                                        <p:tav tm="0">
                                          <p:val>
                                            <p:fltVal val="0"/>
                                          </p:val>
                                        </p:tav>
                                        <p:tav tm="100000">
                                          <p:val>
                                            <p:strVal val="#ppt_w"/>
                                          </p:val>
                                        </p:tav>
                                      </p:tavLst>
                                    </p:anim>
                                    <p:anim calcmode="lin" valueType="num">
                                      <p:cBhvr>
                                        <p:cTn id="26" dur="100" fill="hold"/>
                                        <p:tgtEl>
                                          <p:spTgt spid="77"/>
                                        </p:tgtEl>
                                        <p:attrNameLst>
                                          <p:attrName>ppt_h</p:attrName>
                                        </p:attrNameLst>
                                      </p:cBhvr>
                                      <p:tavLst>
                                        <p:tav tm="0">
                                          <p:val>
                                            <p:fltVal val="0"/>
                                          </p:val>
                                        </p:tav>
                                        <p:tav tm="100000">
                                          <p:val>
                                            <p:strVal val="#ppt_h"/>
                                          </p:val>
                                        </p:tav>
                                      </p:tavLst>
                                    </p:anim>
                                    <p:animEffect transition="in" filter="fade">
                                      <p:cBhvr>
                                        <p:cTn id="27" dur="100"/>
                                        <p:tgtEl>
                                          <p:spTgt spid="77"/>
                                        </p:tgtEl>
                                      </p:cBhvr>
                                    </p:animEffect>
                                  </p:childTnLst>
                                </p:cTn>
                              </p:par>
                              <p:par>
                                <p:cTn id="28" presetID="6" presetClass="emph" presetSubtype="0" fill="hold" nodeType="withEffect">
                                  <p:stCondLst>
                                    <p:cond delay="100"/>
                                  </p:stCondLst>
                                  <p:childTnLst>
                                    <p:animScale>
                                      <p:cBhvr>
                                        <p:cTn id="29" dur="100" fill="hold"/>
                                        <p:tgtEl>
                                          <p:spTgt spid="77"/>
                                        </p:tgtEl>
                                      </p:cBhvr>
                                      <p:by x="110000" y="110000"/>
                                    </p:animScale>
                                  </p:childTnLst>
                                </p:cTn>
                              </p:par>
                              <p:par>
                                <p:cTn id="30" presetID="6" presetClass="emph" presetSubtype="0" fill="hold" nodeType="withEffect">
                                  <p:stCondLst>
                                    <p:cond delay="200"/>
                                  </p:stCondLst>
                                  <p:childTnLst>
                                    <p:animScale>
                                      <p:cBhvr>
                                        <p:cTn id="31" dur="200" fill="hold"/>
                                        <p:tgtEl>
                                          <p:spTgt spid="77"/>
                                        </p:tgtEl>
                                      </p:cBhvr>
                                      <p:by x="90000" y="90000"/>
                                    </p:animScale>
                                  </p:childTnLst>
                                </p:cTn>
                              </p:par>
                              <p:par>
                                <p:cTn id="32" presetID="6" presetClass="emph" presetSubtype="0" fill="hold" nodeType="withEffect">
                                  <p:stCondLst>
                                    <p:cond delay="400"/>
                                  </p:stCondLst>
                                  <p:childTnLst>
                                    <p:animScale>
                                      <p:cBhvr>
                                        <p:cTn id="33" dur="100" fill="hold"/>
                                        <p:tgtEl>
                                          <p:spTgt spid="77"/>
                                        </p:tgtEl>
                                      </p:cBhvr>
                                      <p:by x="105000" y="105000"/>
                                    </p:animScale>
                                  </p:childTnLst>
                                </p:cTn>
                              </p:par>
                              <p:par>
                                <p:cTn id="34" presetID="6" presetClass="emph" presetSubtype="0" fill="hold" nodeType="withEffect">
                                  <p:stCondLst>
                                    <p:cond delay="500"/>
                                  </p:stCondLst>
                                  <p:childTnLst>
                                    <p:animScale>
                                      <p:cBhvr>
                                        <p:cTn id="35" dur="200" fill="hold"/>
                                        <p:tgtEl>
                                          <p:spTgt spid="77"/>
                                        </p:tgtEl>
                                      </p:cBhvr>
                                      <p:by x="95000" y="95000"/>
                                    </p:animScale>
                                  </p:childTnLst>
                                </p:cTn>
                              </p:par>
                            </p:childTnLst>
                          </p:cTn>
                        </p:par>
                        <p:par>
                          <p:cTn id="36" fill="hold">
                            <p:stCondLst>
                              <p:cond delay="3700"/>
                            </p:stCondLst>
                            <p:childTnLst>
                              <p:par>
                                <p:cTn id="37" presetID="22" presetClass="entr" presetSubtype="8" fill="hold" grpId="0" nodeType="afterEffect">
                                  <p:stCondLst>
                                    <p:cond delay="0"/>
                                  </p:stCondLst>
                                  <p:childTnLst>
                                    <p:set>
                                      <p:cBhvr>
                                        <p:cTn id="38" dur="1" fill="hold">
                                          <p:stCondLst>
                                            <p:cond delay="0"/>
                                          </p:stCondLst>
                                        </p:cTn>
                                        <p:tgtEl>
                                          <p:spTgt spid="75"/>
                                        </p:tgtEl>
                                        <p:attrNameLst>
                                          <p:attrName>style.visibility</p:attrName>
                                        </p:attrNameLst>
                                      </p:cBhvr>
                                      <p:to>
                                        <p:strVal val="visible"/>
                                      </p:to>
                                    </p:set>
                                    <p:animEffect transition="in" filter="wipe(left)">
                                      <p:cBhvr>
                                        <p:cTn id="39"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51"/>
          <p:cNvSpPr txBox="1"/>
          <p:nvPr/>
        </p:nvSpPr>
        <p:spPr>
          <a:xfrm>
            <a:off x="1030491" y="215335"/>
            <a:ext cx="2717411" cy="584775"/>
          </a:xfrm>
          <a:prstGeom prst="rect">
            <a:avLst/>
          </a:prstGeom>
          <a:noFill/>
        </p:spPr>
        <p:txBody>
          <a:bodyPr wrap="none" rtlCol="0">
            <a:spAutoFit/>
          </a:bodyPr>
          <a:lstStyle/>
          <a:p>
            <a:r>
              <a:rPr lang="en-US" altLang="zh-CN" sz="3200" dirty="0">
                <a:solidFill>
                  <a:schemeClr val="tx1">
                    <a:lumMod val="75000"/>
                    <a:lumOff val="25000"/>
                  </a:schemeClr>
                </a:solidFill>
                <a:latin typeface="+mn-ea"/>
                <a:cs typeface="+mn-ea"/>
                <a:sym typeface="+mn-lt"/>
              </a:rPr>
              <a:t>01</a:t>
            </a:r>
            <a:r>
              <a:rPr lang="zh-CN" altLang="en-US" sz="3200" dirty="0">
                <a:solidFill>
                  <a:schemeClr val="tx1">
                    <a:lumMod val="75000"/>
                    <a:lumOff val="25000"/>
                  </a:schemeClr>
                </a:solidFill>
                <a:latin typeface="+mn-ea"/>
                <a:cs typeface="+mn-ea"/>
                <a:sym typeface="+mn-lt"/>
              </a:rPr>
              <a:t>、实验目的</a:t>
            </a:r>
          </a:p>
        </p:txBody>
      </p:sp>
      <p:cxnSp>
        <p:nvCxnSpPr>
          <p:cNvPr id="3" name="直接连接符 2"/>
          <p:cNvCxnSpPr/>
          <p:nvPr/>
        </p:nvCxnSpPr>
        <p:spPr bwMode="auto">
          <a:xfrm flipH="1">
            <a:off x="985600" y="821545"/>
            <a:ext cx="9897733"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4" name="任意多边形 23"/>
          <p:cNvSpPr/>
          <p:nvPr/>
        </p:nvSpPr>
        <p:spPr>
          <a:xfrm>
            <a:off x="7807076" y="3939916"/>
            <a:ext cx="2261972" cy="1220120"/>
          </a:xfrm>
          <a:custGeom>
            <a:avLst/>
            <a:gdLst>
              <a:gd name="connsiteX0" fmla="*/ 525556 w 1696479"/>
              <a:gd name="connsiteY0" fmla="*/ 0 h 915090"/>
              <a:gd name="connsiteX1" fmla="*/ 1696479 w 1696479"/>
              <a:gd name="connsiteY1" fmla="*/ 0 h 915090"/>
              <a:gd name="connsiteX2" fmla="*/ 1165727 w 1696479"/>
              <a:gd name="connsiteY2" fmla="*/ 915090 h 915090"/>
              <a:gd name="connsiteX3" fmla="*/ 0 w 1696479"/>
              <a:gd name="connsiteY3" fmla="*/ 915090 h 915090"/>
              <a:gd name="connsiteX4" fmla="*/ 0 w 1696479"/>
              <a:gd name="connsiteY4" fmla="*/ 906132 h 915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9" h="915090">
                <a:moveTo>
                  <a:pt x="525556" y="0"/>
                </a:moveTo>
                <a:lnTo>
                  <a:pt x="1696479" y="0"/>
                </a:lnTo>
                <a:lnTo>
                  <a:pt x="1165727" y="915090"/>
                </a:lnTo>
                <a:lnTo>
                  <a:pt x="0" y="915090"/>
                </a:lnTo>
                <a:lnTo>
                  <a:pt x="0" y="906132"/>
                </a:lnTo>
                <a:close/>
              </a:path>
            </a:pathLst>
          </a:custGeom>
          <a:solidFill>
            <a:srgbClr val="0F7E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sym typeface="微软雅黑" panose="020B0503020204020204" pitchFamily="34" charset="-122"/>
            </a:endParaRPr>
          </a:p>
        </p:txBody>
      </p:sp>
      <p:sp>
        <p:nvSpPr>
          <p:cNvPr id="25" name="TextBox 5"/>
          <p:cNvSpPr txBox="1"/>
          <p:nvPr/>
        </p:nvSpPr>
        <p:spPr>
          <a:xfrm>
            <a:off x="4498264" y="2628894"/>
            <a:ext cx="4767556" cy="553998"/>
          </a:xfrm>
          <a:prstGeom prst="rect">
            <a:avLst/>
          </a:prstGeom>
          <a:noFill/>
        </p:spPr>
        <p:txBody>
          <a:bodyPr wrap="square" lIns="0" tIns="0" rIns="0" bIns="0" rtlCol="0">
            <a:spAutoFit/>
          </a:bodyPr>
          <a:lstStyle>
            <a:defPPr>
              <a:defRPr lang="zh-CN"/>
            </a:defPPr>
            <a:lvl1pPr algn="just">
              <a:lnSpc>
                <a:spcPts val="1300"/>
              </a:lnSpc>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00000"/>
              </a:lnSpc>
            </a:pPr>
            <a:r>
              <a:rPr lang="zh-CN" altLang="en-US" sz="1200" dirty="0">
                <a:latin typeface="+mn-ea"/>
                <a:ea typeface="+mn-ea"/>
                <a:sym typeface="微软雅黑" panose="020B0503020204020204" pitchFamily="34" charset="-122"/>
              </a:rPr>
              <a:t>同学们已经学习并掌握了树这种非常重要的数据结构的定义、操作和实现方法等，本实验的目的是向大家介绍一种实现更复杂，并且在实际工作中大量应用的树形结构</a:t>
            </a:r>
            <a:r>
              <a:rPr lang="en-US" altLang="zh-CN" sz="1200" dirty="0">
                <a:latin typeface="+mn-ea"/>
                <a:ea typeface="+mn-ea"/>
                <a:sym typeface="微软雅黑" panose="020B0503020204020204" pitchFamily="34" charset="-122"/>
              </a:rPr>
              <a:t>——</a:t>
            </a:r>
            <a:r>
              <a:rPr lang="zh-CN" altLang="en-US" sz="1200" dirty="0">
                <a:latin typeface="+mn-ea"/>
                <a:ea typeface="+mn-ea"/>
                <a:sym typeface="微软雅黑" panose="020B0503020204020204" pitchFamily="34" charset="-122"/>
              </a:rPr>
              <a:t>红黑树。</a:t>
            </a:r>
            <a:endParaRPr lang="en-US" altLang="zh-CN" sz="1200" dirty="0">
              <a:solidFill>
                <a:schemeClr val="tx1">
                  <a:lumMod val="65000"/>
                  <a:lumOff val="35000"/>
                </a:schemeClr>
              </a:solidFill>
              <a:latin typeface="+mn-ea"/>
              <a:ea typeface="+mn-ea"/>
              <a:sym typeface="微软雅黑" panose="020B0503020204020204" pitchFamily="34" charset="-122"/>
            </a:endParaRPr>
          </a:p>
        </p:txBody>
      </p:sp>
      <p:sp>
        <p:nvSpPr>
          <p:cNvPr id="39" name="TextBox 5"/>
          <p:cNvSpPr txBox="1"/>
          <p:nvPr/>
        </p:nvSpPr>
        <p:spPr>
          <a:xfrm>
            <a:off x="2918805" y="4366466"/>
            <a:ext cx="4755371" cy="184666"/>
          </a:xfrm>
          <a:prstGeom prst="rect">
            <a:avLst/>
          </a:prstGeom>
          <a:noFill/>
        </p:spPr>
        <p:txBody>
          <a:bodyPr wrap="square" lIns="0" tIns="0" rIns="0" bIns="0" rtlCol="0">
            <a:spAutoFit/>
          </a:bodyPr>
          <a:lstStyle>
            <a:defPPr>
              <a:defRPr lang="zh-CN"/>
            </a:defPPr>
            <a:lvl1pPr algn="just">
              <a:lnSpc>
                <a:spcPts val="1300"/>
              </a:lnSpc>
              <a:defRPr sz="9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00000"/>
              </a:lnSpc>
            </a:pPr>
            <a:r>
              <a:rPr lang="zh-CN" altLang="en-US" sz="1200" dirty="0">
                <a:latin typeface="+mn-ea"/>
                <a:ea typeface="+mn-ea"/>
                <a:sym typeface="微软雅黑" panose="020B0503020204020204" pitchFamily="34" charset="-122"/>
              </a:rPr>
              <a:t>培养同学们运用所学知识实现复杂算法的能力。</a:t>
            </a:r>
            <a:endParaRPr lang="en-US" altLang="zh-CN" sz="1200" dirty="0">
              <a:solidFill>
                <a:schemeClr val="tx1">
                  <a:lumMod val="65000"/>
                  <a:lumOff val="35000"/>
                </a:schemeClr>
              </a:solidFill>
              <a:latin typeface="+mn-ea"/>
              <a:ea typeface="+mn-ea"/>
              <a:sym typeface="微软雅黑" panose="020B0503020204020204" pitchFamily="34" charset="-122"/>
            </a:endParaRPr>
          </a:p>
        </p:txBody>
      </p:sp>
      <p:sp>
        <p:nvSpPr>
          <p:cNvPr id="41" name="任意多边形 40"/>
          <p:cNvSpPr/>
          <p:nvPr/>
        </p:nvSpPr>
        <p:spPr>
          <a:xfrm>
            <a:off x="2109585" y="2196557"/>
            <a:ext cx="2261972" cy="1220120"/>
          </a:xfrm>
          <a:custGeom>
            <a:avLst/>
            <a:gdLst>
              <a:gd name="connsiteX0" fmla="*/ 0 w 1696479"/>
              <a:gd name="connsiteY0" fmla="*/ 0 h 915090"/>
              <a:gd name="connsiteX1" fmla="*/ 1170923 w 1696479"/>
              <a:gd name="connsiteY1" fmla="*/ 0 h 915090"/>
              <a:gd name="connsiteX2" fmla="*/ 1696479 w 1696479"/>
              <a:gd name="connsiteY2" fmla="*/ 906132 h 915090"/>
              <a:gd name="connsiteX3" fmla="*/ 1696479 w 1696479"/>
              <a:gd name="connsiteY3" fmla="*/ 915090 h 915090"/>
              <a:gd name="connsiteX4" fmla="*/ 530752 w 1696479"/>
              <a:gd name="connsiteY4" fmla="*/ 915090 h 915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9" h="915090">
                <a:moveTo>
                  <a:pt x="0" y="0"/>
                </a:moveTo>
                <a:lnTo>
                  <a:pt x="1170923" y="0"/>
                </a:lnTo>
                <a:lnTo>
                  <a:pt x="1696479" y="906132"/>
                </a:lnTo>
                <a:lnTo>
                  <a:pt x="1696479" y="915090"/>
                </a:lnTo>
                <a:lnTo>
                  <a:pt x="530752" y="915090"/>
                </a:lnTo>
                <a:close/>
              </a:path>
            </a:pathLst>
          </a:custGeom>
          <a:solidFill>
            <a:srgbClr val="0B5F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sym typeface="微软雅黑" panose="020B0503020204020204" pitchFamily="34" charset="-122"/>
            </a:endParaRPr>
          </a:p>
        </p:txBody>
      </p:sp>
      <p:sp>
        <p:nvSpPr>
          <p:cNvPr id="26" name="任意多边形 25"/>
          <p:cNvSpPr/>
          <p:nvPr/>
        </p:nvSpPr>
        <p:spPr>
          <a:xfrm>
            <a:off x="2268329" y="2282238"/>
            <a:ext cx="1944283" cy="1048757"/>
          </a:xfrm>
          <a:custGeom>
            <a:avLst/>
            <a:gdLst>
              <a:gd name="connsiteX0" fmla="*/ 0 w 1696479"/>
              <a:gd name="connsiteY0" fmla="*/ 0 h 915090"/>
              <a:gd name="connsiteX1" fmla="*/ 1170923 w 1696479"/>
              <a:gd name="connsiteY1" fmla="*/ 0 h 915090"/>
              <a:gd name="connsiteX2" fmla="*/ 1696479 w 1696479"/>
              <a:gd name="connsiteY2" fmla="*/ 906132 h 915090"/>
              <a:gd name="connsiteX3" fmla="*/ 1696479 w 1696479"/>
              <a:gd name="connsiteY3" fmla="*/ 915090 h 915090"/>
              <a:gd name="connsiteX4" fmla="*/ 530752 w 1696479"/>
              <a:gd name="connsiteY4" fmla="*/ 915090 h 915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9" h="915090">
                <a:moveTo>
                  <a:pt x="0" y="0"/>
                </a:moveTo>
                <a:lnTo>
                  <a:pt x="1170923" y="0"/>
                </a:lnTo>
                <a:lnTo>
                  <a:pt x="1696479" y="906132"/>
                </a:lnTo>
                <a:lnTo>
                  <a:pt x="1696479" y="915090"/>
                </a:lnTo>
                <a:lnTo>
                  <a:pt x="530752" y="915090"/>
                </a:lnTo>
                <a:close/>
              </a:path>
            </a:pathLst>
          </a:custGeom>
          <a:solidFill>
            <a:srgbClr val="0B5F84"/>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sym typeface="微软雅黑" panose="020B0503020204020204" pitchFamily="34" charset="-122"/>
            </a:endParaRPr>
          </a:p>
        </p:txBody>
      </p:sp>
      <p:sp>
        <p:nvSpPr>
          <p:cNvPr id="44" name="矩形 43"/>
          <p:cNvSpPr>
            <a:spLocks noChangeArrowheads="1"/>
          </p:cNvSpPr>
          <p:nvPr/>
        </p:nvSpPr>
        <p:spPr bwMode="auto">
          <a:xfrm>
            <a:off x="2737055" y="2481053"/>
            <a:ext cx="1006832" cy="35108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a:r>
              <a:rPr lang="zh-CN" altLang="en-US" sz="2400" b="1" cap="all" dirty="0">
                <a:solidFill>
                  <a:schemeClr val="bg1"/>
                </a:solidFill>
                <a:latin typeface="+mn-ea"/>
                <a:cs typeface="+mj-cs"/>
                <a:sym typeface="微软雅黑" panose="020B0503020204020204" pitchFamily="34" charset="-122"/>
              </a:rPr>
              <a:t>一个</a:t>
            </a:r>
            <a:endParaRPr lang="en-US" altLang="zh-CN" sz="2400" b="1" cap="all" dirty="0">
              <a:solidFill>
                <a:schemeClr val="bg1"/>
              </a:solidFill>
              <a:latin typeface="+mn-ea"/>
              <a:cs typeface="+mj-cs"/>
              <a:sym typeface="微软雅黑" panose="020B0503020204020204" pitchFamily="34" charset="-122"/>
            </a:endParaRPr>
          </a:p>
          <a:p>
            <a:pPr algn="ctr"/>
            <a:r>
              <a:rPr lang="zh-CN" altLang="en-US" sz="2400" b="1" cap="all" dirty="0">
                <a:solidFill>
                  <a:schemeClr val="bg1"/>
                </a:solidFill>
                <a:latin typeface="+mn-ea"/>
                <a:cs typeface="+mj-cs"/>
                <a:sym typeface="微软雅黑" panose="020B0503020204020204" pitchFamily="34" charset="-122"/>
              </a:rPr>
              <a:t>目标</a:t>
            </a:r>
            <a:endParaRPr lang="en-US" altLang="zh-CN" sz="2400" b="1" cap="all" dirty="0">
              <a:solidFill>
                <a:schemeClr val="bg1"/>
              </a:solidFill>
              <a:latin typeface="+mn-ea"/>
              <a:cs typeface="+mj-cs"/>
              <a:sym typeface="微软雅黑" panose="020B0503020204020204" pitchFamily="34" charset="-122"/>
            </a:endParaRPr>
          </a:p>
        </p:txBody>
      </p:sp>
      <p:sp>
        <p:nvSpPr>
          <p:cNvPr id="47" name="任意多边形 46"/>
          <p:cNvSpPr/>
          <p:nvPr/>
        </p:nvSpPr>
        <p:spPr>
          <a:xfrm flipH="1">
            <a:off x="7969237" y="4025597"/>
            <a:ext cx="1944283" cy="1048757"/>
          </a:xfrm>
          <a:custGeom>
            <a:avLst/>
            <a:gdLst>
              <a:gd name="connsiteX0" fmla="*/ 0 w 1696479"/>
              <a:gd name="connsiteY0" fmla="*/ 0 h 915090"/>
              <a:gd name="connsiteX1" fmla="*/ 1170923 w 1696479"/>
              <a:gd name="connsiteY1" fmla="*/ 0 h 915090"/>
              <a:gd name="connsiteX2" fmla="*/ 1696479 w 1696479"/>
              <a:gd name="connsiteY2" fmla="*/ 906132 h 915090"/>
              <a:gd name="connsiteX3" fmla="*/ 1696479 w 1696479"/>
              <a:gd name="connsiteY3" fmla="*/ 915090 h 915090"/>
              <a:gd name="connsiteX4" fmla="*/ 530752 w 1696479"/>
              <a:gd name="connsiteY4" fmla="*/ 915090 h 9150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6479" h="915090">
                <a:moveTo>
                  <a:pt x="0" y="0"/>
                </a:moveTo>
                <a:lnTo>
                  <a:pt x="1170923" y="0"/>
                </a:lnTo>
                <a:lnTo>
                  <a:pt x="1696479" y="906132"/>
                </a:lnTo>
                <a:lnTo>
                  <a:pt x="1696479" y="915090"/>
                </a:lnTo>
                <a:lnTo>
                  <a:pt x="530752" y="915090"/>
                </a:lnTo>
                <a:close/>
              </a:path>
            </a:pathLst>
          </a:custGeom>
          <a:solidFill>
            <a:srgbClr val="0F7EB3"/>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sym typeface="微软雅黑" panose="020B0503020204020204" pitchFamily="34" charset="-122"/>
            </a:endParaRPr>
          </a:p>
        </p:txBody>
      </p:sp>
      <p:sp>
        <p:nvSpPr>
          <p:cNvPr id="50" name="矩形 49"/>
          <p:cNvSpPr>
            <a:spLocks noChangeArrowheads="1"/>
          </p:cNvSpPr>
          <p:nvPr/>
        </p:nvSpPr>
        <p:spPr bwMode="auto">
          <a:xfrm flipH="1">
            <a:off x="8429969" y="4238625"/>
            <a:ext cx="1006832" cy="351088"/>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t"/>
          <a:lstStyle/>
          <a:p>
            <a:pPr algn="ctr"/>
            <a:r>
              <a:rPr lang="zh-CN" altLang="en-US" sz="2400" b="1" cap="all" dirty="0">
                <a:solidFill>
                  <a:schemeClr val="bg1"/>
                </a:solidFill>
                <a:latin typeface="+mn-ea"/>
                <a:cs typeface="+mj-cs"/>
                <a:sym typeface="微软雅黑" panose="020B0503020204020204" pitchFamily="34" charset="-122"/>
              </a:rPr>
              <a:t>一种</a:t>
            </a:r>
            <a:endParaRPr lang="en-US" altLang="zh-CN" sz="2400" b="1" cap="all" dirty="0">
              <a:solidFill>
                <a:schemeClr val="bg1"/>
              </a:solidFill>
              <a:latin typeface="+mn-ea"/>
              <a:cs typeface="+mj-cs"/>
              <a:sym typeface="微软雅黑" panose="020B0503020204020204" pitchFamily="34" charset="-122"/>
            </a:endParaRPr>
          </a:p>
          <a:p>
            <a:pPr algn="ctr"/>
            <a:r>
              <a:rPr lang="zh-CN" altLang="en-US" sz="2400" b="1" cap="all" dirty="0">
                <a:solidFill>
                  <a:schemeClr val="bg1"/>
                </a:solidFill>
                <a:latin typeface="+mn-ea"/>
                <a:cs typeface="+mj-cs"/>
                <a:sym typeface="微软雅黑" panose="020B0503020204020204" pitchFamily="34" charset="-122"/>
              </a:rPr>
              <a:t>能力</a:t>
            </a:r>
            <a:endParaRPr lang="en-US" altLang="zh-CN" sz="2400" b="1" cap="all" dirty="0">
              <a:solidFill>
                <a:schemeClr val="bg1"/>
              </a:solidFill>
              <a:latin typeface="+mn-ea"/>
              <a:cs typeface="+mj-cs"/>
              <a:sym typeface="微软雅黑" panose="020B0503020204020204" pitchFamily="34" charset="-122"/>
            </a:endParaRPr>
          </a:p>
        </p:txBody>
      </p:sp>
      <p:sp>
        <p:nvSpPr>
          <p:cNvPr id="54" name="任意多边形 53"/>
          <p:cNvSpPr/>
          <p:nvPr/>
        </p:nvSpPr>
        <p:spPr>
          <a:xfrm>
            <a:off x="3766599" y="2198197"/>
            <a:ext cx="6230887" cy="1218480"/>
          </a:xfrm>
          <a:custGeom>
            <a:avLst/>
            <a:gdLst>
              <a:gd name="connsiteX0" fmla="*/ 0 w 4673165"/>
              <a:gd name="connsiteY0" fmla="*/ 0 h 913860"/>
              <a:gd name="connsiteX1" fmla="*/ 409075 w 4673165"/>
              <a:gd name="connsiteY1" fmla="*/ 0 h 913860"/>
              <a:gd name="connsiteX2" fmla="*/ 4282311 w 4673165"/>
              <a:gd name="connsiteY2" fmla="*/ 0 h 913860"/>
              <a:gd name="connsiteX3" fmla="*/ 4673165 w 4673165"/>
              <a:gd name="connsiteY3" fmla="*/ 0 h 913860"/>
              <a:gd name="connsiteX4" fmla="*/ 4143127 w 4673165"/>
              <a:gd name="connsiteY4" fmla="*/ 913860 h 913860"/>
              <a:gd name="connsiteX5" fmla="*/ 939114 w 4673165"/>
              <a:gd name="connsiteY5" fmla="*/ 913860 h 913860"/>
              <a:gd name="connsiteX6" fmla="*/ 530039 w 4673165"/>
              <a:gd name="connsiteY6" fmla="*/ 913860 h 91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73165" h="913860">
                <a:moveTo>
                  <a:pt x="0" y="0"/>
                </a:moveTo>
                <a:lnTo>
                  <a:pt x="409075" y="0"/>
                </a:lnTo>
                <a:lnTo>
                  <a:pt x="4282311" y="0"/>
                </a:lnTo>
                <a:lnTo>
                  <a:pt x="4673165" y="0"/>
                </a:lnTo>
                <a:lnTo>
                  <a:pt x="4143127" y="913860"/>
                </a:lnTo>
                <a:lnTo>
                  <a:pt x="939114" y="913860"/>
                </a:lnTo>
                <a:lnTo>
                  <a:pt x="530039" y="913860"/>
                </a:lnTo>
                <a:close/>
              </a:path>
            </a:pathLst>
          </a:custGeom>
          <a:noFill/>
          <a:ln w="9525">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latin typeface="+mn-ea"/>
              <a:sym typeface="微软雅黑" panose="020B0503020204020204" pitchFamily="34" charset="-122"/>
            </a:endParaRPr>
          </a:p>
        </p:txBody>
      </p:sp>
      <p:sp>
        <p:nvSpPr>
          <p:cNvPr id="55" name="任意多边形 54"/>
          <p:cNvSpPr/>
          <p:nvPr/>
        </p:nvSpPr>
        <p:spPr>
          <a:xfrm>
            <a:off x="2181048" y="3941556"/>
            <a:ext cx="6230887" cy="1218480"/>
          </a:xfrm>
          <a:custGeom>
            <a:avLst/>
            <a:gdLst>
              <a:gd name="connsiteX0" fmla="*/ 0 w 4673165"/>
              <a:gd name="connsiteY0" fmla="*/ 0 h 913860"/>
              <a:gd name="connsiteX1" fmla="*/ 409075 w 4673165"/>
              <a:gd name="connsiteY1" fmla="*/ 0 h 913860"/>
              <a:gd name="connsiteX2" fmla="*/ 4282311 w 4673165"/>
              <a:gd name="connsiteY2" fmla="*/ 0 h 913860"/>
              <a:gd name="connsiteX3" fmla="*/ 4673165 w 4673165"/>
              <a:gd name="connsiteY3" fmla="*/ 0 h 913860"/>
              <a:gd name="connsiteX4" fmla="*/ 4143127 w 4673165"/>
              <a:gd name="connsiteY4" fmla="*/ 913860 h 913860"/>
              <a:gd name="connsiteX5" fmla="*/ 939114 w 4673165"/>
              <a:gd name="connsiteY5" fmla="*/ 913860 h 913860"/>
              <a:gd name="connsiteX6" fmla="*/ 530039 w 4673165"/>
              <a:gd name="connsiteY6" fmla="*/ 913860 h 91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73165" h="913860">
                <a:moveTo>
                  <a:pt x="0" y="0"/>
                </a:moveTo>
                <a:lnTo>
                  <a:pt x="409075" y="0"/>
                </a:lnTo>
                <a:lnTo>
                  <a:pt x="4282311" y="0"/>
                </a:lnTo>
                <a:lnTo>
                  <a:pt x="4673165" y="0"/>
                </a:lnTo>
                <a:lnTo>
                  <a:pt x="4143127" y="913860"/>
                </a:lnTo>
                <a:lnTo>
                  <a:pt x="939114" y="913860"/>
                </a:lnTo>
                <a:lnTo>
                  <a:pt x="530039" y="913860"/>
                </a:lnTo>
                <a:close/>
              </a:path>
            </a:pathLst>
          </a:custGeom>
          <a:noFill/>
          <a:ln w="9525">
            <a:solidFill>
              <a:srgbClr val="5A889E"/>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latin typeface="+mn-ea"/>
              <a:sym typeface="微软雅黑" panose="020B0503020204020204" pitchFamily="34" charset="-122"/>
            </a:endParaRPr>
          </a:p>
        </p:txBody>
      </p:sp>
      <p:grpSp>
        <p:nvGrpSpPr>
          <p:cNvPr id="57" name="组合 56"/>
          <p:cNvGrpSpPr/>
          <p:nvPr/>
        </p:nvGrpSpPr>
        <p:grpSpPr>
          <a:xfrm>
            <a:off x="1295200" y="2199837"/>
            <a:ext cx="1419144" cy="1223400"/>
            <a:chOff x="1040607" y="1273164"/>
            <a:chExt cx="1064358" cy="917550"/>
          </a:xfrm>
          <a:solidFill>
            <a:srgbClr val="0B5F84"/>
          </a:solidFill>
        </p:grpSpPr>
        <p:sp>
          <p:nvSpPr>
            <p:cNvPr id="58" name="任意多边形 57"/>
            <p:cNvSpPr/>
            <p:nvPr/>
          </p:nvSpPr>
          <p:spPr>
            <a:xfrm>
              <a:off x="1040607" y="1273164"/>
              <a:ext cx="1064358" cy="917550"/>
            </a:xfrm>
            <a:custGeom>
              <a:avLst/>
              <a:gdLst>
                <a:gd name="connsiteX0" fmla="*/ 535489 w 1064358"/>
                <a:gd name="connsiteY0" fmla="*/ 156624 h 917550"/>
                <a:gd name="connsiteX1" fmla="*/ 134573 w 1064358"/>
                <a:gd name="connsiteY1" fmla="*/ 847856 h 917550"/>
                <a:gd name="connsiteX2" fmla="*/ 936405 w 1064358"/>
                <a:gd name="connsiteY2" fmla="*/ 847856 h 917550"/>
                <a:gd name="connsiteX3" fmla="*/ 532179 w 1064358"/>
                <a:gd name="connsiteY3" fmla="*/ 0 h 917550"/>
                <a:gd name="connsiteX4" fmla="*/ 1064358 w 1064358"/>
                <a:gd name="connsiteY4" fmla="*/ 917550 h 917550"/>
                <a:gd name="connsiteX5" fmla="*/ 0 w 1064358"/>
                <a:gd name="connsiteY5" fmla="*/ 917550 h 91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358" h="917550">
                  <a:moveTo>
                    <a:pt x="535489" y="156624"/>
                  </a:moveTo>
                  <a:lnTo>
                    <a:pt x="134573" y="847856"/>
                  </a:lnTo>
                  <a:lnTo>
                    <a:pt x="936405" y="847856"/>
                  </a:lnTo>
                  <a:close/>
                  <a:moveTo>
                    <a:pt x="532179" y="0"/>
                  </a:moveTo>
                  <a:lnTo>
                    <a:pt x="1064358" y="917550"/>
                  </a:lnTo>
                  <a:lnTo>
                    <a:pt x="0" y="9175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sym typeface="微软雅黑" panose="020B0503020204020204" pitchFamily="34" charset="-122"/>
              </a:endParaRPr>
            </a:p>
          </p:txBody>
        </p:sp>
        <p:sp>
          <p:nvSpPr>
            <p:cNvPr id="59" name="Freeform 10"/>
            <p:cNvSpPr/>
            <p:nvPr/>
          </p:nvSpPr>
          <p:spPr bwMode="auto">
            <a:xfrm>
              <a:off x="1520407" y="1660162"/>
              <a:ext cx="76692" cy="378277"/>
            </a:xfrm>
            <a:custGeom>
              <a:avLst/>
              <a:gdLst>
                <a:gd name="T0" fmla="*/ 74 w 74"/>
                <a:gd name="T1" fmla="*/ 365 h 365"/>
                <a:gd name="T2" fmla="*/ 22 w 74"/>
                <a:gd name="T3" fmla="*/ 365 h 365"/>
                <a:gd name="T4" fmla="*/ 22 w 74"/>
                <a:gd name="T5" fmla="*/ 109 h 365"/>
                <a:gd name="T6" fmla="*/ 0 w 74"/>
                <a:gd name="T7" fmla="*/ 109 h 365"/>
                <a:gd name="T8" fmla="*/ 0 w 74"/>
                <a:gd name="T9" fmla="*/ 100 h 365"/>
                <a:gd name="T10" fmla="*/ 29 w 74"/>
                <a:gd name="T11" fmla="*/ 0 h 365"/>
                <a:gd name="T12" fmla="*/ 74 w 74"/>
                <a:gd name="T13" fmla="*/ 0 h 365"/>
                <a:gd name="T14" fmla="*/ 74 w 74"/>
                <a:gd name="T15" fmla="*/ 365 h 3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365">
                  <a:moveTo>
                    <a:pt x="74" y="365"/>
                  </a:moveTo>
                  <a:lnTo>
                    <a:pt x="22" y="365"/>
                  </a:lnTo>
                  <a:lnTo>
                    <a:pt x="22" y="109"/>
                  </a:lnTo>
                  <a:lnTo>
                    <a:pt x="0" y="109"/>
                  </a:lnTo>
                  <a:lnTo>
                    <a:pt x="0" y="100"/>
                  </a:lnTo>
                  <a:lnTo>
                    <a:pt x="29" y="0"/>
                  </a:lnTo>
                  <a:lnTo>
                    <a:pt x="74" y="0"/>
                  </a:lnTo>
                  <a:lnTo>
                    <a:pt x="74" y="365"/>
                  </a:lnTo>
                  <a:close/>
                </a:path>
              </a:pathLst>
            </a:custGeom>
            <a:grpFill/>
            <a:ln>
              <a:noFill/>
            </a:ln>
          </p:spPr>
          <p:txBody>
            <a:bodyPr vert="horz" wrap="square" lIns="121920" tIns="60960" rIns="121920" bIns="60960" numCol="1" anchor="t" anchorCtr="0" compatLnSpc="1"/>
            <a:lstStyle/>
            <a:p>
              <a:endParaRPr lang="zh-CN" altLang="en-US" sz="2400">
                <a:solidFill>
                  <a:schemeClr val="bg1"/>
                </a:solidFill>
                <a:latin typeface="+mn-ea"/>
                <a:sym typeface="微软雅黑" panose="020B0503020204020204" pitchFamily="34" charset="-122"/>
              </a:endParaRPr>
            </a:p>
          </p:txBody>
        </p:sp>
      </p:grpSp>
      <p:grpSp>
        <p:nvGrpSpPr>
          <p:cNvPr id="60" name="组合 59"/>
          <p:cNvGrpSpPr/>
          <p:nvPr/>
        </p:nvGrpSpPr>
        <p:grpSpPr>
          <a:xfrm>
            <a:off x="9464189" y="3943196"/>
            <a:ext cx="1419144" cy="1223400"/>
            <a:chOff x="7167349" y="2392088"/>
            <a:chExt cx="1064358" cy="917550"/>
          </a:xfrm>
          <a:solidFill>
            <a:srgbClr val="0F7EB3"/>
          </a:solidFill>
        </p:grpSpPr>
        <p:sp>
          <p:nvSpPr>
            <p:cNvPr id="61" name="Freeform 11"/>
            <p:cNvSpPr/>
            <p:nvPr/>
          </p:nvSpPr>
          <p:spPr bwMode="auto">
            <a:xfrm>
              <a:off x="7607292" y="2789694"/>
              <a:ext cx="184473" cy="378273"/>
            </a:xfrm>
            <a:custGeom>
              <a:avLst/>
              <a:gdLst>
                <a:gd name="T0" fmla="*/ 75 w 75"/>
                <a:gd name="T1" fmla="*/ 44 h 154"/>
                <a:gd name="T2" fmla="*/ 70 w 75"/>
                <a:gd name="T3" fmla="*/ 60 h 154"/>
                <a:gd name="T4" fmla="*/ 28 w 75"/>
                <a:gd name="T5" fmla="*/ 134 h 154"/>
                <a:gd name="T6" fmla="*/ 75 w 75"/>
                <a:gd name="T7" fmla="*/ 134 h 154"/>
                <a:gd name="T8" fmla="*/ 75 w 75"/>
                <a:gd name="T9" fmla="*/ 154 h 154"/>
                <a:gd name="T10" fmla="*/ 0 w 75"/>
                <a:gd name="T11" fmla="*/ 154 h 154"/>
                <a:gd name="T12" fmla="*/ 0 w 75"/>
                <a:gd name="T13" fmla="*/ 140 h 154"/>
                <a:gd name="T14" fmla="*/ 52 w 75"/>
                <a:gd name="T15" fmla="*/ 48 h 154"/>
                <a:gd name="T16" fmla="*/ 52 w 75"/>
                <a:gd name="T17" fmla="*/ 20 h 154"/>
                <a:gd name="T18" fmla="*/ 24 w 75"/>
                <a:gd name="T19" fmla="*/ 20 h 154"/>
                <a:gd name="T20" fmla="*/ 24 w 75"/>
                <a:gd name="T21" fmla="*/ 48 h 154"/>
                <a:gd name="T22" fmla="*/ 2 w 75"/>
                <a:gd name="T23" fmla="*/ 48 h 154"/>
                <a:gd name="T24" fmla="*/ 2 w 75"/>
                <a:gd name="T25" fmla="*/ 14 h 154"/>
                <a:gd name="T26" fmla="*/ 16 w 75"/>
                <a:gd name="T27" fmla="*/ 0 h 154"/>
                <a:gd name="T28" fmla="*/ 61 w 75"/>
                <a:gd name="T29" fmla="*/ 0 h 154"/>
                <a:gd name="T30" fmla="*/ 75 w 75"/>
                <a:gd name="T31" fmla="*/ 14 h 154"/>
                <a:gd name="T32" fmla="*/ 75 w 75"/>
                <a:gd name="T33" fmla="*/ 44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5" h="154">
                  <a:moveTo>
                    <a:pt x="75" y="44"/>
                  </a:moveTo>
                  <a:cubicBezTo>
                    <a:pt x="75" y="49"/>
                    <a:pt x="73" y="54"/>
                    <a:pt x="70" y="60"/>
                  </a:cubicBezTo>
                  <a:cubicBezTo>
                    <a:pt x="28" y="134"/>
                    <a:pt x="28" y="134"/>
                    <a:pt x="28" y="134"/>
                  </a:cubicBezTo>
                  <a:cubicBezTo>
                    <a:pt x="75" y="134"/>
                    <a:pt x="75" y="134"/>
                    <a:pt x="75" y="134"/>
                  </a:cubicBezTo>
                  <a:cubicBezTo>
                    <a:pt x="75" y="154"/>
                    <a:pt x="75" y="154"/>
                    <a:pt x="75" y="154"/>
                  </a:cubicBezTo>
                  <a:cubicBezTo>
                    <a:pt x="0" y="154"/>
                    <a:pt x="0" y="154"/>
                    <a:pt x="0" y="154"/>
                  </a:cubicBezTo>
                  <a:cubicBezTo>
                    <a:pt x="0" y="140"/>
                    <a:pt x="0" y="140"/>
                    <a:pt x="0" y="140"/>
                  </a:cubicBezTo>
                  <a:cubicBezTo>
                    <a:pt x="52" y="48"/>
                    <a:pt x="52" y="48"/>
                    <a:pt x="52" y="48"/>
                  </a:cubicBezTo>
                  <a:cubicBezTo>
                    <a:pt x="52" y="20"/>
                    <a:pt x="52" y="20"/>
                    <a:pt x="52" y="20"/>
                  </a:cubicBezTo>
                  <a:cubicBezTo>
                    <a:pt x="24" y="20"/>
                    <a:pt x="24" y="20"/>
                    <a:pt x="24" y="20"/>
                  </a:cubicBezTo>
                  <a:cubicBezTo>
                    <a:pt x="24" y="48"/>
                    <a:pt x="24" y="48"/>
                    <a:pt x="24" y="48"/>
                  </a:cubicBezTo>
                  <a:cubicBezTo>
                    <a:pt x="2" y="48"/>
                    <a:pt x="2" y="48"/>
                    <a:pt x="2" y="48"/>
                  </a:cubicBezTo>
                  <a:cubicBezTo>
                    <a:pt x="2" y="14"/>
                    <a:pt x="2" y="14"/>
                    <a:pt x="2" y="14"/>
                  </a:cubicBezTo>
                  <a:cubicBezTo>
                    <a:pt x="2" y="5"/>
                    <a:pt x="6" y="0"/>
                    <a:pt x="16" y="0"/>
                  </a:cubicBezTo>
                  <a:cubicBezTo>
                    <a:pt x="61" y="0"/>
                    <a:pt x="61" y="0"/>
                    <a:pt x="61" y="0"/>
                  </a:cubicBezTo>
                  <a:cubicBezTo>
                    <a:pt x="70" y="0"/>
                    <a:pt x="75" y="5"/>
                    <a:pt x="75" y="14"/>
                  </a:cubicBezTo>
                  <a:lnTo>
                    <a:pt x="75" y="44"/>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lt1"/>
                </a:solidFill>
                <a:latin typeface="+mn-ea"/>
                <a:sym typeface="微软雅黑" panose="020B0503020204020204" pitchFamily="34" charset="-122"/>
              </a:endParaRPr>
            </a:p>
          </p:txBody>
        </p:sp>
        <p:sp>
          <p:nvSpPr>
            <p:cNvPr id="62" name="任意多边形 61"/>
            <p:cNvSpPr/>
            <p:nvPr/>
          </p:nvSpPr>
          <p:spPr>
            <a:xfrm>
              <a:off x="7167349" y="2392088"/>
              <a:ext cx="1064358" cy="917550"/>
            </a:xfrm>
            <a:custGeom>
              <a:avLst/>
              <a:gdLst>
                <a:gd name="connsiteX0" fmla="*/ 535489 w 1064358"/>
                <a:gd name="connsiteY0" fmla="*/ 156624 h 917550"/>
                <a:gd name="connsiteX1" fmla="*/ 134573 w 1064358"/>
                <a:gd name="connsiteY1" fmla="*/ 847856 h 917550"/>
                <a:gd name="connsiteX2" fmla="*/ 936405 w 1064358"/>
                <a:gd name="connsiteY2" fmla="*/ 847856 h 917550"/>
                <a:gd name="connsiteX3" fmla="*/ 532179 w 1064358"/>
                <a:gd name="connsiteY3" fmla="*/ 0 h 917550"/>
                <a:gd name="connsiteX4" fmla="*/ 1064358 w 1064358"/>
                <a:gd name="connsiteY4" fmla="*/ 917550 h 917550"/>
                <a:gd name="connsiteX5" fmla="*/ 0 w 1064358"/>
                <a:gd name="connsiteY5" fmla="*/ 917550 h 917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358" h="917550">
                  <a:moveTo>
                    <a:pt x="535489" y="156624"/>
                  </a:moveTo>
                  <a:lnTo>
                    <a:pt x="134573" y="847856"/>
                  </a:lnTo>
                  <a:lnTo>
                    <a:pt x="936405" y="847856"/>
                  </a:lnTo>
                  <a:close/>
                  <a:moveTo>
                    <a:pt x="532179" y="0"/>
                  </a:moveTo>
                  <a:lnTo>
                    <a:pt x="1064358" y="917550"/>
                  </a:lnTo>
                  <a:lnTo>
                    <a:pt x="0" y="9175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mn-ea"/>
                <a:sym typeface="微软雅黑" panose="020B0503020204020204" pitchFamily="34" charset="-122"/>
              </a:endParaRPr>
            </a:p>
          </p:txBody>
        </p:sp>
      </p:grpSp>
    </p:spTree>
    <p:extLst>
      <p:ext uri="{BB962C8B-B14F-4D97-AF65-F5344CB8AC3E}">
        <p14:creationId xmlns:p14="http://schemas.microsoft.com/office/powerpoint/2010/main" val="3931544929"/>
      </p:ext>
    </p:extLst>
  </p:cSld>
  <p:clrMapOvr>
    <a:masterClrMapping/>
  </p:clrMapOvr>
  <p:transition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57"/>
                                        </p:tgtEl>
                                        <p:attrNameLst>
                                          <p:attrName>style.visibility</p:attrName>
                                        </p:attrNameLst>
                                      </p:cBhvr>
                                      <p:to>
                                        <p:strVal val="visible"/>
                                      </p:to>
                                    </p:set>
                                    <p:anim calcmode="lin" valueType="num">
                                      <p:cBhvr>
                                        <p:cTn id="15" dur="500" fill="hold"/>
                                        <p:tgtEl>
                                          <p:spTgt spid="57"/>
                                        </p:tgtEl>
                                        <p:attrNameLst>
                                          <p:attrName>ppt_w</p:attrName>
                                        </p:attrNameLst>
                                      </p:cBhvr>
                                      <p:tavLst>
                                        <p:tav tm="0">
                                          <p:val>
                                            <p:fltVal val="0"/>
                                          </p:val>
                                        </p:tav>
                                        <p:tav tm="100000">
                                          <p:val>
                                            <p:strVal val="#ppt_w"/>
                                          </p:val>
                                        </p:tav>
                                      </p:tavLst>
                                    </p:anim>
                                    <p:anim calcmode="lin" valueType="num">
                                      <p:cBhvr>
                                        <p:cTn id="16" dur="500" fill="hold"/>
                                        <p:tgtEl>
                                          <p:spTgt spid="57"/>
                                        </p:tgtEl>
                                        <p:attrNameLst>
                                          <p:attrName>ppt_h</p:attrName>
                                        </p:attrNameLst>
                                      </p:cBhvr>
                                      <p:tavLst>
                                        <p:tav tm="0">
                                          <p:val>
                                            <p:fltVal val="0"/>
                                          </p:val>
                                        </p:tav>
                                        <p:tav tm="100000">
                                          <p:val>
                                            <p:strVal val="#ppt_h"/>
                                          </p:val>
                                        </p:tav>
                                      </p:tavLst>
                                    </p:anim>
                                    <p:animEffect transition="in" filter="fade">
                                      <p:cBhvr>
                                        <p:cTn id="17" dur="500"/>
                                        <p:tgtEl>
                                          <p:spTgt spid="57"/>
                                        </p:tgtEl>
                                      </p:cBhvr>
                                    </p:animEffect>
                                  </p:childTnLst>
                                </p:cTn>
                              </p:par>
                            </p:childTnLst>
                          </p:cTn>
                        </p:par>
                        <p:par>
                          <p:cTn id="18" fill="hold">
                            <p:stCondLst>
                              <p:cond delay="1500"/>
                            </p:stCondLst>
                            <p:childTnLst>
                              <p:par>
                                <p:cTn id="19" presetID="10" presetClass="entr" presetSubtype="0" fill="hold" grpId="0" nodeType="afterEffect">
                                  <p:stCondLst>
                                    <p:cond delay="40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500"/>
                                        <p:tgtEl>
                                          <p:spTgt spid="41"/>
                                        </p:tgtEl>
                                      </p:cBhvr>
                                    </p:animEffect>
                                  </p:childTnLst>
                                </p:cTn>
                              </p:par>
                            </p:childTnLst>
                          </p:cTn>
                        </p:par>
                        <p:par>
                          <p:cTn id="22" fill="hold">
                            <p:stCondLst>
                              <p:cond delay="2400"/>
                            </p:stCondLst>
                            <p:childTnLst>
                              <p:par>
                                <p:cTn id="23" presetID="10" presetClass="entr" presetSubtype="0" fill="hold" grpId="0" nodeType="afterEffect">
                                  <p:stCondLst>
                                    <p:cond delay="400"/>
                                  </p:stCondLst>
                                  <p:childTnLst>
                                    <p:set>
                                      <p:cBhvr>
                                        <p:cTn id="24" dur="1" fill="hold">
                                          <p:stCondLst>
                                            <p:cond delay="0"/>
                                          </p:stCondLst>
                                        </p:cTn>
                                        <p:tgtEl>
                                          <p:spTgt spid="26"/>
                                        </p:tgtEl>
                                        <p:attrNameLst>
                                          <p:attrName>style.visibility</p:attrName>
                                        </p:attrNameLst>
                                      </p:cBhvr>
                                      <p:to>
                                        <p:strVal val="visible"/>
                                      </p:to>
                                    </p:set>
                                    <p:animEffect transition="in" filter="fade">
                                      <p:cBhvr>
                                        <p:cTn id="25" dur="500"/>
                                        <p:tgtEl>
                                          <p:spTgt spid="26"/>
                                        </p:tgtEl>
                                      </p:cBhvr>
                                    </p:animEffect>
                                  </p:childTnLst>
                                </p:cTn>
                              </p:par>
                            </p:childTnLst>
                          </p:cTn>
                        </p:par>
                        <p:par>
                          <p:cTn id="26" fill="hold">
                            <p:stCondLst>
                              <p:cond delay="3300"/>
                            </p:stCondLst>
                            <p:childTnLst>
                              <p:par>
                                <p:cTn id="27" presetID="10" presetClass="entr" presetSubtype="0" fill="hold" grpId="0" nodeType="afterEffect">
                                  <p:stCondLst>
                                    <p:cond delay="400"/>
                                  </p:stCondLst>
                                  <p:childTnLst>
                                    <p:set>
                                      <p:cBhvr>
                                        <p:cTn id="28" dur="1" fill="hold">
                                          <p:stCondLst>
                                            <p:cond delay="0"/>
                                          </p:stCondLst>
                                        </p:cTn>
                                        <p:tgtEl>
                                          <p:spTgt spid="44"/>
                                        </p:tgtEl>
                                        <p:attrNameLst>
                                          <p:attrName>style.visibility</p:attrName>
                                        </p:attrNameLst>
                                      </p:cBhvr>
                                      <p:to>
                                        <p:strVal val="visible"/>
                                      </p:to>
                                    </p:set>
                                    <p:animEffect transition="in" filter="fade">
                                      <p:cBhvr>
                                        <p:cTn id="29" dur="500"/>
                                        <p:tgtEl>
                                          <p:spTgt spid="44"/>
                                        </p:tgtEl>
                                      </p:cBhvr>
                                    </p:animEffect>
                                  </p:childTnLst>
                                </p:cTn>
                              </p:par>
                            </p:childTnLst>
                          </p:cTn>
                        </p:par>
                        <p:par>
                          <p:cTn id="30" fill="hold">
                            <p:stCondLst>
                              <p:cond delay="4200"/>
                            </p:stCondLst>
                            <p:childTnLst>
                              <p:par>
                                <p:cTn id="31" presetID="16" presetClass="entr" presetSubtype="21" fill="hold" grpId="0" nodeType="afterEffect">
                                  <p:stCondLst>
                                    <p:cond delay="0"/>
                                  </p:stCondLst>
                                  <p:childTnLst>
                                    <p:set>
                                      <p:cBhvr>
                                        <p:cTn id="32" dur="1" fill="hold">
                                          <p:stCondLst>
                                            <p:cond delay="0"/>
                                          </p:stCondLst>
                                        </p:cTn>
                                        <p:tgtEl>
                                          <p:spTgt spid="54"/>
                                        </p:tgtEl>
                                        <p:attrNameLst>
                                          <p:attrName>style.visibility</p:attrName>
                                        </p:attrNameLst>
                                      </p:cBhvr>
                                      <p:to>
                                        <p:strVal val="visible"/>
                                      </p:to>
                                    </p:set>
                                    <p:animEffect transition="in" filter="barn(inVertical)">
                                      <p:cBhvr>
                                        <p:cTn id="33" dur="500"/>
                                        <p:tgtEl>
                                          <p:spTgt spid="54"/>
                                        </p:tgtEl>
                                      </p:cBhvr>
                                    </p:animEffect>
                                  </p:childTnLst>
                                </p:cTn>
                              </p:par>
                            </p:childTnLst>
                          </p:cTn>
                        </p:par>
                        <p:par>
                          <p:cTn id="34" fill="hold">
                            <p:stCondLst>
                              <p:cond delay="4700"/>
                            </p:stCondLst>
                            <p:childTnLst>
                              <p:par>
                                <p:cTn id="35" presetID="10" presetClass="entr" presetSubtype="0" fill="hold" grpId="0" nodeType="after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par>
                          <p:cTn id="38" fill="hold">
                            <p:stCondLst>
                              <p:cond delay="5200"/>
                            </p:stCondLst>
                            <p:childTnLst>
                              <p:par>
                                <p:cTn id="39" presetID="53" presetClass="entr" presetSubtype="16" fill="hold" nodeType="afterEffect">
                                  <p:stCondLst>
                                    <p:cond delay="0"/>
                                  </p:stCondLst>
                                  <p:childTnLst>
                                    <p:set>
                                      <p:cBhvr>
                                        <p:cTn id="40" dur="1" fill="hold">
                                          <p:stCondLst>
                                            <p:cond delay="0"/>
                                          </p:stCondLst>
                                        </p:cTn>
                                        <p:tgtEl>
                                          <p:spTgt spid="60"/>
                                        </p:tgtEl>
                                        <p:attrNameLst>
                                          <p:attrName>style.visibility</p:attrName>
                                        </p:attrNameLst>
                                      </p:cBhvr>
                                      <p:to>
                                        <p:strVal val="visible"/>
                                      </p:to>
                                    </p:set>
                                    <p:anim calcmode="lin" valueType="num">
                                      <p:cBhvr>
                                        <p:cTn id="41" dur="500" fill="hold"/>
                                        <p:tgtEl>
                                          <p:spTgt spid="60"/>
                                        </p:tgtEl>
                                        <p:attrNameLst>
                                          <p:attrName>ppt_w</p:attrName>
                                        </p:attrNameLst>
                                      </p:cBhvr>
                                      <p:tavLst>
                                        <p:tav tm="0">
                                          <p:val>
                                            <p:fltVal val="0"/>
                                          </p:val>
                                        </p:tav>
                                        <p:tav tm="100000">
                                          <p:val>
                                            <p:strVal val="#ppt_w"/>
                                          </p:val>
                                        </p:tav>
                                      </p:tavLst>
                                    </p:anim>
                                    <p:anim calcmode="lin" valueType="num">
                                      <p:cBhvr>
                                        <p:cTn id="42" dur="500" fill="hold"/>
                                        <p:tgtEl>
                                          <p:spTgt spid="60"/>
                                        </p:tgtEl>
                                        <p:attrNameLst>
                                          <p:attrName>ppt_h</p:attrName>
                                        </p:attrNameLst>
                                      </p:cBhvr>
                                      <p:tavLst>
                                        <p:tav tm="0">
                                          <p:val>
                                            <p:fltVal val="0"/>
                                          </p:val>
                                        </p:tav>
                                        <p:tav tm="100000">
                                          <p:val>
                                            <p:strVal val="#ppt_h"/>
                                          </p:val>
                                        </p:tav>
                                      </p:tavLst>
                                    </p:anim>
                                    <p:animEffect transition="in" filter="fade">
                                      <p:cBhvr>
                                        <p:cTn id="43" dur="500"/>
                                        <p:tgtEl>
                                          <p:spTgt spid="60"/>
                                        </p:tgtEl>
                                      </p:cBhvr>
                                    </p:animEffect>
                                  </p:childTnLst>
                                </p:cTn>
                              </p:par>
                            </p:childTnLst>
                          </p:cTn>
                        </p:par>
                        <p:par>
                          <p:cTn id="44" fill="hold">
                            <p:stCondLst>
                              <p:cond delay="5700"/>
                            </p:stCondLst>
                            <p:childTnLst>
                              <p:par>
                                <p:cTn id="45" presetID="10" presetClass="entr" presetSubtype="0" fill="hold" grpId="0" nodeType="afterEffect">
                                  <p:stCondLst>
                                    <p:cond delay="40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500"/>
                                        <p:tgtEl>
                                          <p:spTgt spid="24"/>
                                        </p:tgtEl>
                                      </p:cBhvr>
                                    </p:animEffect>
                                  </p:childTnLst>
                                </p:cTn>
                              </p:par>
                            </p:childTnLst>
                          </p:cTn>
                        </p:par>
                        <p:par>
                          <p:cTn id="48" fill="hold">
                            <p:stCondLst>
                              <p:cond delay="6600"/>
                            </p:stCondLst>
                            <p:childTnLst>
                              <p:par>
                                <p:cTn id="49" presetID="10" presetClass="entr" presetSubtype="0" fill="hold" grpId="0" nodeType="afterEffect">
                                  <p:stCondLst>
                                    <p:cond delay="400"/>
                                  </p:stCondLst>
                                  <p:childTnLst>
                                    <p:set>
                                      <p:cBhvr>
                                        <p:cTn id="50" dur="1" fill="hold">
                                          <p:stCondLst>
                                            <p:cond delay="0"/>
                                          </p:stCondLst>
                                        </p:cTn>
                                        <p:tgtEl>
                                          <p:spTgt spid="47"/>
                                        </p:tgtEl>
                                        <p:attrNameLst>
                                          <p:attrName>style.visibility</p:attrName>
                                        </p:attrNameLst>
                                      </p:cBhvr>
                                      <p:to>
                                        <p:strVal val="visible"/>
                                      </p:to>
                                    </p:set>
                                    <p:animEffect transition="in" filter="fade">
                                      <p:cBhvr>
                                        <p:cTn id="51" dur="500"/>
                                        <p:tgtEl>
                                          <p:spTgt spid="47"/>
                                        </p:tgtEl>
                                      </p:cBhvr>
                                    </p:animEffect>
                                  </p:childTnLst>
                                </p:cTn>
                              </p:par>
                            </p:childTnLst>
                          </p:cTn>
                        </p:par>
                        <p:par>
                          <p:cTn id="52" fill="hold">
                            <p:stCondLst>
                              <p:cond delay="7500"/>
                            </p:stCondLst>
                            <p:childTnLst>
                              <p:par>
                                <p:cTn id="53" presetID="10" presetClass="entr" presetSubtype="0" fill="hold" grpId="0" nodeType="afterEffect">
                                  <p:stCondLst>
                                    <p:cond delay="40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500"/>
                                        <p:tgtEl>
                                          <p:spTgt spid="50"/>
                                        </p:tgtEl>
                                      </p:cBhvr>
                                    </p:animEffect>
                                  </p:childTnLst>
                                </p:cTn>
                              </p:par>
                            </p:childTnLst>
                          </p:cTn>
                        </p:par>
                        <p:par>
                          <p:cTn id="56" fill="hold">
                            <p:stCondLst>
                              <p:cond delay="8400"/>
                            </p:stCondLst>
                            <p:childTnLst>
                              <p:par>
                                <p:cTn id="57" presetID="16" presetClass="entr" presetSubtype="21" fill="hold" grpId="0" nodeType="afterEffect">
                                  <p:stCondLst>
                                    <p:cond delay="0"/>
                                  </p:stCondLst>
                                  <p:childTnLst>
                                    <p:set>
                                      <p:cBhvr>
                                        <p:cTn id="58" dur="1" fill="hold">
                                          <p:stCondLst>
                                            <p:cond delay="0"/>
                                          </p:stCondLst>
                                        </p:cTn>
                                        <p:tgtEl>
                                          <p:spTgt spid="55"/>
                                        </p:tgtEl>
                                        <p:attrNameLst>
                                          <p:attrName>style.visibility</p:attrName>
                                        </p:attrNameLst>
                                      </p:cBhvr>
                                      <p:to>
                                        <p:strVal val="visible"/>
                                      </p:to>
                                    </p:set>
                                    <p:animEffect transition="in" filter="barn(inVertical)">
                                      <p:cBhvr>
                                        <p:cTn id="59" dur="500"/>
                                        <p:tgtEl>
                                          <p:spTgt spid="55"/>
                                        </p:tgtEl>
                                      </p:cBhvr>
                                    </p:animEffect>
                                  </p:childTnLst>
                                </p:cTn>
                              </p:par>
                            </p:childTnLst>
                          </p:cTn>
                        </p:par>
                        <p:par>
                          <p:cTn id="60" fill="hold">
                            <p:stCondLst>
                              <p:cond delay="8900"/>
                            </p:stCondLst>
                            <p:childTnLst>
                              <p:par>
                                <p:cTn id="61" presetID="10" presetClass="entr" presetSubtype="0" fill="hold" grpId="0" nodeType="afterEffect">
                                  <p:stCondLst>
                                    <p:cond delay="0"/>
                                  </p:stCondLst>
                                  <p:childTnLst>
                                    <p:set>
                                      <p:cBhvr>
                                        <p:cTn id="62" dur="1" fill="hold">
                                          <p:stCondLst>
                                            <p:cond delay="0"/>
                                          </p:stCondLst>
                                        </p:cTn>
                                        <p:tgtEl>
                                          <p:spTgt spid="39"/>
                                        </p:tgtEl>
                                        <p:attrNameLst>
                                          <p:attrName>style.visibility</p:attrName>
                                        </p:attrNameLst>
                                      </p:cBhvr>
                                      <p:to>
                                        <p:strVal val="visible"/>
                                      </p:to>
                                    </p:set>
                                    <p:animEffect transition="in" filter="fade">
                                      <p:cBhvr>
                                        <p:cTn id="6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4" grpId="0" bldLvl="0" animBg="1"/>
      <p:bldP spid="25" grpId="0"/>
      <p:bldP spid="39" grpId="0"/>
      <p:bldP spid="41" grpId="0" bldLvl="0" animBg="1"/>
      <p:bldP spid="26" grpId="0" bldLvl="0" animBg="1"/>
      <p:bldP spid="44" grpId="0"/>
      <p:bldP spid="47" grpId="0" bldLvl="0" animBg="1"/>
      <p:bldP spid="50" grpId="0"/>
      <p:bldP spid="54" grpId="0" bldLvl="0" animBg="1"/>
      <p:bldP spid="55"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未XC标题-16">
            <a:extLst>
              <a:ext uri="{FF2B5EF4-FFF2-40B4-BE49-F238E27FC236}">
                <a16:creationId xmlns:a16="http://schemas.microsoft.com/office/drawing/2014/main" id="{7984C98D-9C8D-493C-9032-A6D3B3AE1AC7}"/>
              </a:ext>
            </a:extLst>
          </p:cNvPr>
          <p:cNvPicPr>
            <a:picLocks noChangeAspect="1"/>
          </p:cNvPicPr>
          <p:nvPr/>
        </p:nvPicPr>
        <p:blipFill>
          <a:blip r:embed="rId3"/>
          <a:stretch>
            <a:fillRect/>
          </a:stretch>
        </p:blipFill>
        <p:spPr>
          <a:xfrm rot="16200000">
            <a:off x="4760806" y="-2994872"/>
            <a:ext cx="3971925" cy="12873142"/>
          </a:xfrm>
          <a:prstGeom prst="rect">
            <a:avLst/>
          </a:prstGeom>
        </p:spPr>
      </p:pic>
      <p:pic>
        <p:nvPicPr>
          <p:cNvPr id="13" name="图片 12" descr="未XC标题-14">
            <a:extLst>
              <a:ext uri="{FF2B5EF4-FFF2-40B4-BE49-F238E27FC236}">
                <a16:creationId xmlns:a16="http://schemas.microsoft.com/office/drawing/2014/main" id="{B8D27A96-CE36-496C-B3EA-18C0C029EA3E}"/>
              </a:ext>
            </a:extLst>
          </p:cNvPr>
          <p:cNvPicPr>
            <a:picLocks noChangeAspect="1"/>
          </p:cNvPicPr>
          <p:nvPr/>
        </p:nvPicPr>
        <p:blipFill>
          <a:blip r:embed="rId4"/>
          <a:stretch>
            <a:fillRect/>
          </a:stretch>
        </p:blipFill>
        <p:spPr>
          <a:xfrm rot="16200000">
            <a:off x="4432512" y="-2994871"/>
            <a:ext cx="4008120" cy="12873142"/>
          </a:xfrm>
          <a:prstGeom prst="rect">
            <a:avLst/>
          </a:prstGeom>
          <a:solidFill>
            <a:srgbClr val="0B5F84"/>
          </a:solidFill>
        </p:spPr>
      </p:pic>
      <p:pic>
        <p:nvPicPr>
          <p:cNvPr id="14" name="图片 13" descr="未XC标题-15">
            <a:extLst>
              <a:ext uri="{FF2B5EF4-FFF2-40B4-BE49-F238E27FC236}">
                <a16:creationId xmlns:a16="http://schemas.microsoft.com/office/drawing/2014/main" id="{7A3AA770-E7CC-4469-8A32-851DDAB466E7}"/>
              </a:ext>
            </a:extLst>
          </p:cNvPr>
          <p:cNvPicPr>
            <a:picLocks noChangeAspect="1"/>
          </p:cNvPicPr>
          <p:nvPr/>
        </p:nvPicPr>
        <p:blipFill>
          <a:blip r:embed="rId5"/>
          <a:stretch>
            <a:fillRect/>
          </a:stretch>
        </p:blipFill>
        <p:spPr>
          <a:xfrm rot="16200000">
            <a:off x="4593802" y="-2994871"/>
            <a:ext cx="3996690" cy="12873142"/>
          </a:xfrm>
          <a:prstGeom prst="rect">
            <a:avLst/>
          </a:prstGeom>
          <a:solidFill>
            <a:srgbClr val="0F7EB3"/>
          </a:solidFill>
        </p:spPr>
      </p:pic>
      <p:grpSp>
        <p:nvGrpSpPr>
          <p:cNvPr id="77" name="组合 76"/>
          <p:cNvGrpSpPr/>
          <p:nvPr/>
        </p:nvGrpSpPr>
        <p:grpSpPr>
          <a:xfrm>
            <a:off x="2487080" y="2286952"/>
            <a:ext cx="2284095" cy="2284095"/>
            <a:chOff x="3402224" y="483518"/>
            <a:chExt cx="864652" cy="864650"/>
          </a:xfrm>
        </p:grpSpPr>
        <p:grpSp>
          <p:nvGrpSpPr>
            <p:cNvPr id="78" name="组合 77"/>
            <p:cNvGrpSpPr/>
            <p:nvPr/>
          </p:nvGrpSpPr>
          <p:grpSpPr>
            <a:xfrm>
              <a:off x="3402224" y="483518"/>
              <a:ext cx="864652" cy="864650"/>
              <a:chOff x="304800" y="673100"/>
              <a:chExt cx="4000500" cy="4000500"/>
            </a:xfrm>
            <a:effectLst>
              <a:outerShdw blurRad="444500" dist="254000" dir="8100000" algn="tr" rotWithShape="0">
                <a:prstClr val="black">
                  <a:alpha val="50000"/>
                </a:prstClr>
              </a:outerShdw>
            </a:effectLst>
          </p:grpSpPr>
          <p:sp>
            <p:nvSpPr>
              <p:cNvPr id="80" name="同心圆 7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sp>
            <p:nvSpPr>
              <p:cNvPr id="81" name="椭圆 8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grpSp>
        <p:sp>
          <p:nvSpPr>
            <p:cNvPr id="79" name="TextBox 78"/>
            <p:cNvSpPr txBox="1"/>
            <p:nvPr/>
          </p:nvSpPr>
          <p:spPr>
            <a:xfrm>
              <a:off x="3542275" y="709541"/>
              <a:ext cx="586298" cy="419224"/>
            </a:xfrm>
            <a:prstGeom prst="rect">
              <a:avLst/>
            </a:prstGeom>
            <a:noFill/>
          </p:spPr>
          <p:txBody>
            <a:bodyPr wrap="square" lIns="0" tIns="0" rIns="0" bIns="0" rtlCol="0">
              <a:spAutoFit/>
            </a:bodyPr>
            <a:lstStyle/>
            <a:p>
              <a:pPr algn="ctr"/>
              <a:r>
                <a:rPr lang="en-US" altLang="zh-CN" sz="7200" b="1" dirty="0">
                  <a:solidFill>
                    <a:srgbClr val="0F7EB3"/>
                  </a:solidFill>
                  <a:latin typeface="+mn-ea"/>
                  <a:cs typeface="+mn-ea"/>
                  <a:sym typeface="+mn-lt"/>
                </a:rPr>
                <a:t>02</a:t>
              </a:r>
            </a:p>
          </p:txBody>
        </p:sp>
      </p:grpSp>
      <p:sp>
        <p:nvSpPr>
          <p:cNvPr id="75" name="TextBox 74"/>
          <p:cNvSpPr txBox="1"/>
          <p:nvPr/>
        </p:nvSpPr>
        <p:spPr>
          <a:xfrm>
            <a:off x="5486952" y="3011340"/>
            <a:ext cx="6019247" cy="854967"/>
          </a:xfrm>
          <a:prstGeom prst="rect">
            <a:avLst/>
          </a:prstGeom>
          <a:noFill/>
        </p:spPr>
        <p:txBody>
          <a:bodyPr wrap="square" lIns="115177" tIns="57589" rIns="115177" bIns="57589" rtlCol="0">
            <a:spAutoFit/>
          </a:bodyPr>
          <a:lstStyle/>
          <a:p>
            <a:r>
              <a:rPr lang="zh-CN" altLang="en-US" sz="4800" b="1" dirty="0">
                <a:solidFill>
                  <a:schemeClr val="bg1"/>
                </a:solidFill>
                <a:latin typeface="+mn-ea"/>
                <a:cs typeface="+mn-ea"/>
                <a:sym typeface="+mn-lt"/>
              </a:rPr>
              <a:t>二叉排序树</a:t>
            </a:r>
            <a:endParaRPr lang="zh-CN" altLang="en-US" sz="2800" dirty="0">
              <a:solidFill>
                <a:schemeClr val="bg1"/>
              </a:solidFill>
              <a:latin typeface="+mn-ea"/>
              <a:cs typeface="+mn-ea"/>
              <a:sym typeface="+mn-lt"/>
            </a:endParaRPr>
          </a:p>
        </p:txBody>
      </p:sp>
    </p:spTree>
    <p:extLst>
      <p:ext uri="{BB962C8B-B14F-4D97-AF65-F5344CB8AC3E}">
        <p14:creationId xmlns:p14="http://schemas.microsoft.com/office/powerpoint/2010/main" val="1496983845"/>
      </p:ext>
    </p:extLst>
  </p:cSld>
  <p:clrMapOvr>
    <a:masterClrMapping/>
  </p:clrMapOvr>
  <p:transition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53" presetClass="entr" presetSubtype="16" fill="hold" nodeType="afterEffect">
                                  <p:stCondLst>
                                    <p:cond delay="0"/>
                                  </p:stCondLst>
                                  <p:childTnLst>
                                    <p:set>
                                      <p:cBhvr>
                                        <p:cTn id="24" dur="1" fill="hold">
                                          <p:stCondLst>
                                            <p:cond delay="0"/>
                                          </p:stCondLst>
                                        </p:cTn>
                                        <p:tgtEl>
                                          <p:spTgt spid="77"/>
                                        </p:tgtEl>
                                        <p:attrNameLst>
                                          <p:attrName>style.visibility</p:attrName>
                                        </p:attrNameLst>
                                      </p:cBhvr>
                                      <p:to>
                                        <p:strVal val="visible"/>
                                      </p:to>
                                    </p:set>
                                    <p:anim calcmode="lin" valueType="num">
                                      <p:cBhvr>
                                        <p:cTn id="25" dur="100" fill="hold"/>
                                        <p:tgtEl>
                                          <p:spTgt spid="77"/>
                                        </p:tgtEl>
                                        <p:attrNameLst>
                                          <p:attrName>ppt_w</p:attrName>
                                        </p:attrNameLst>
                                      </p:cBhvr>
                                      <p:tavLst>
                                        <p:tav tm="0">
                                          <p:val>
                                            <p:fltVal val="0"/>
                                          </p:val>
                                        </p:tav>
                                        <p:tav tm="100000">
                                          <p:val>
                                            <p:strVal val="#ppt_w"/>
                                          </p:val>
                                        </p:tav>
                                      </p:tavLst>
                                    </p:anim>
                                    <p:anim calcmode="lin" valueType="num">
                                      <p:cBhvr>
                                        <p:cTn id="26" dur="100" fill="hold"/>
                                        <p:tgtEl>
                                          <p:spTgt spid="77"/>
                                        </p:tgtEl>
                                        <p:attrNameLst>
                                          <p:attrName>ppt_h</p:attrName>
                                        </p:attrNameLst>
                                      </p:cBhvr>
                                      <p:tavLst>
                                        <p:tav tm="0">
                                          <p:val>
                                            <p:fltVal val="0"/>
                                          </p:val>
                                        </p:tav>
                                        <p:tav tm="100000">
                                          <p:val>
                                            <p:strVal val="#ppt_h"/>
                                          </p:val>
                                        </p:tav>
                                      </p:tavLst>
                                    </p:anim>
                                    <p:animEffect transition="in" filter="fade">
                                      <p:cBhvr>
                                        <p:cTn id="27" dur="100"/>
                                        <p:tgtEl>
                                          <p:spTgt spid="77"/>
                                        </p:tgtEl>
                                      </p:cBhvr>
                                    </p:animEffect>
                                  </p:childTnLst>
                                </p:cTn>
                              </p:par>
                              <p:par>
                                <p:cTn id="28" presetID="6" presetClass="emph" presetSubtype="0" fill="hold" nodeType="withEffect">
                                  <p:stCondLst>
                                    <p:cond delay="100"/>
                                  </p:stCondLst>
                                  <p:childTnLst>
                                    <p:animScale>
                                      <p:cBhvr>
                                        <p:cTn id="29" dur="100" fill="hold"/>
                                        <p:tgtEl>
                                          <p:spTgt spid="77"/>
                                        </p:tgtEl>
                                      </p:cBhvr>
                                      <p:by x="110000" y="110000"/>
                                    </p:animScale>
                                  </p:childTnLst>
                                </p:cTn>
                              </p:par>
                              <p:par>
                                <p:cTn id="30" presetID="6" presetClass="emph" presetSubtype="0" fill="hold" nodeType="withEffect">
                                  <p:stCondLst>
                                    <p:cond delay="200"/>
                                  </p:stCondLst>
                                  <p:childTnLst>
                                    <p:animScale>
                                      <p:cBhvr>
                                        <p:cTn id="31" dur="200" fill="hold"/>
                                        <p:tgtEl>
                                          <p:spTgt spid="77"/>
                                        </p:tgtEl>
                                      </p:cBhvr>
                                      <p:by x="90000" y="90000"/>
                                    </p:animScale>
                                  </p:childTnLst>
                                </p:cTn>
                              </p:par>
                              <p:par>
                                <p:cTn id="32" presetID="6" presetClass="emph" presetSubtype="0" fill="hold" nodeType="withEffect">
                                  <p:stCondLst>
                                    <p:cond delay="400"/>
                                  </p:stCondLst>
                                  <p:childTnLst>
                                    <p:animScale>
                                      <p:cBhvr>
                                        <p:cTn id="33" dur="100" fill="hold"/>
                                        <p:tgtEl>
                                          <p:spTgt spid="77"/>
                                        </p:tgtEl>
                                      </p:cBhvr>
                                      <p:by x="105000" y="105000"/>
                                    </p:animScale>
                                  </p:childTnLst>
                                </p:cTn>
                              </p:par>
                              <p:par>
                                <p:cTn id="34" presetID="6" presetClass="emph" presetSubtype="0" fill="hold" nodeType="withEffect">
                                  <p:stCondLst>
                                    <p:cond delay="500"/>
                                  </p:stCondLst>
                                  <p:childTnLst>
                                    <p:animScale>
                                      <p:cBhvr>
                                        <p:cTn id="35" dur="200" fill="hold"/>
                                        <p:tgtEl>
                                          <p:spTgt spid="77"/>
                                        </p:tgtEl>
                                      </p:cBhvr>
                                      <p:by x="95000" y="95000"/>
                                    </p:animScale>
                                  </p:childTnLst>
                                </p:cTn>
                              </p:par>
                            </p:childTnLst>
                          </p:cTn>
                        </p:par>
                        <p:par>
                          <p:cTn id="36" fill="hold">
                            <p:stCondLst>
                              <p:cond delay="3700"/>
                            </p:stCondLst>
                            <p:childTnLst>
                              <p:par>
                                <p:cTn id="37" presetID="22" presetClass="entr" presetSubtype="8" fill="hold" grpId="0" nodeType="afterEffect">
                                  <p:stCondLst>
                                    <p:cond delay="0"/>
                                  </p:stCondLst>
                                  <p:childTnLst>
                                    <p:set>
                                      <p:cBhvr>
                                        <p:cTn id="38" dur="1" fill="hold">
                                          <p:stCondLst>
                                            <p:cond delay="0"/>
                                          </p:stCondLst>
                                        </p:cTn>
                                        <p:tgtEl>
                                          <p:spTgt spid="75"/>
                                        </p:tgtEl>
                                        <p:attrNameLst>
                                          <p:attrName>style.visibility</p:attrName>
                                        </p:attrNameLst>
                                      </p:cBhvr>
                                      <p:to>
                                        <p:strVal val="visible"/>
                                      </p:to>
                                    </p:set>
                                    <p:animEffect transition="in" filter="wipe(left)">
                                      <p:cBhvr>
                                        <p:cTn id="39"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EEA93B-B58A-B539-E5B8-B31793E5794B}"/>
              </a:ext>
            </a:extLst>
          </p:cNvPr>
          <p:cNvSpPr>
            <a:spLocks noGrp="1"/>
          </p:cNvSpPr>
          <p:nvPr>
            <p:ph type="title"/>
          </p:nvPr>
        </p:nvSpPr>
        <p:spPr/>
        <p:txBody>
          <a:bodyPr/>
          <a:lstStyle/>
          <a:p>
            <a:r>
              <a:rPr lang="zh-CN" altLang="en-US" dirty="0"/>
              <a:t>二叉排序树</a:t>
            </a:r>
          </a:p>
        </p:txBody>
      </p:sp>
      <p:pic>
        <p:nvPicPr>
          <p:cNvPr id="4" name="内容占位符 3">
            <a:extLst>
              <a:ext uri="{FF2B5EF4-FFF2-40B4-BE49-F238E27FC236}">
                <a16:creationId xmlns:a16="http://schemas.microsoft.com/office/drawing/2014/main" id="{25D68705-9CC0-ACD9-FF9D-81D3871DF327}"/>
              </a:ext>
            </a:extLst>
          </p:cNvPr>
          <p:cNvPicPr>
            <a:picLocks noGrp="1" noChangeAspect="1"/>
          </p:cNvPicPr>
          <p:nvPr>
            <p:ph idx="1"/>
          </p:nvPr>
        </p:nvPicPr>
        <p:blipFill>
          <a:blip r:embed="rId2"/>
          <a:stretch>
            <a:fillRect/>
          </a:stretch>
        </p:blipFill>
        <p:spPr>
          <a:xfrm>
            <a:off x="1377578" y="2012357"/>
            <a:ext cx="9436844" cy="4550368"/>
          </a:xfrm>
          <a:prstGeom prst="rect">
            <a:avLst/>
          </a:prstGeom>
        </p:spPr>
      </p:pic>
    </p:spTree>
    <p:extLst>
      <p:ext uri="{BB962C8B-B14F-4D97-AF65-F5344CB8AC3E}">
        <p14:creationId xmlns:p14="http://schemas.microsoft.com/office/powerpoint/2010/main" val="341339293"/>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descr="未XC标题-16">
            <a:extLst>
              <a:ext uri="{FF2B5EF4-FFF2-40B4-BE49-F238E27FC236}">
                <a16:creationId xmlns:a16="http://schemas.microsoft.com/office/drawing/2014/main" id="{7984C98D-9C8D-493C-9032-A6D3B3AE1AC7}"/>
              </a:ext>
            </a:extLst>
          </p:cNvPr>
          <p:cNvPicPr>
            <a:picLocks noChangeAspect="1"/>
          </p:cNvPicPr>
          <p:nvPr/>
        </p:nvPicPr>
        <p:blipFill>
          <a:blip r:embed="rId3"/>
          <a:stretch>
            <a:fillRect/>
          </a:stretch>
        </p:blipFill>
        <p:spPr>
          <a:xfrm rot="16200000">
            <a:off x="4760806" y="-2994872"/>
            <a:ext cx="3971925" cy="12873142"/>
          </a:xfrm>
          <a:prstGeom prst="rect">
            <a:avLst/>
          </a:prstGeom>
        </p:spPr>
      </p:pic>
      <p:pic>
        <p:nvPicPr>
          <p:cNvPr id="13" name="图片 12" descr="未XC标题-14">
            <a:extLst>
              <a:ext uri="{FF2B5EF4-FFF2-40B4-BE49-F238E27FC236}">
                <a16:creationId xmlns:a16="http://schemas.microsoft.com/office/drawing/2014/main" id="{B8D27A96-CE36-496C-B3EA-18C0C029EA3E}"/>
              </a:ext>
            </a:extLst>
          </p:cNvPr>
          <p:cNvPicPr>
            <a:picLocks noChangeAspect="1"/>
          </p:cNvPicPr>
          <p:nvPr/>
        </p:nvPicPr>
        <p:blipFill>
          <a:blip r:embed="rId4"/>
          <a:stretch>
            <a:fillRect/>
          </a:stretch>
        </p:blipFill>
        <p:spPr>
          <a:xfrm rot="16200000">
            <a:off x="4432512" y="-2994871"/>
            <a:ext cx="4008120" cy="12873142"/>
          </a:xfrm>
          <a:prstGeom prst="rect">
            <a:avLst/>
          </a:prstGeom>
          <a:solidFill>
            <a:srgbClr val="0B5F84"/>
          </a:solidFill>
        </p:spPr>
      </p:pic>
      <p:pic>
        <p:nvPicPr>
          <p:cNvPr id="14" name="图片 13" descr="未XC标题-15">
            <a:extLst>
              <a:ext uri="{FF2B5EF4-FFF2-40B4-BE49-F238E27FC236}">
                <a16:creationId xmlns:a16="http://schemas.microsoft.com/office/drawing/2014/main" id="{7A3AA770-E7CC-4469-8A32-851DDAB466E7}"/>
              </a:ext>
            </a:extLst>
          </p:cNvPr>
          <p:cNvPicPr>
            <a:picLocks noChangeAspect="1"/>
          </p:cNvPicPr>
          <p:nvPr/>
        </p:nvPicPr>
        <p:blipFill>
          <a:blip r:embed="rId5"/>
          <a:stretch>
            <a:fillRect/>
          </a:stretch>
        </p:blipFill>
        <p:spPr>
          <a:xfrm rot="16200000">
            <a:off x="4593802" y="-2994871"/>
            <a:ext cx="3996690" cy="12873142"/>
          </a:xfrm>
          <a:prstGeom prst="rect">
            <a:avLst/>
          </a:prstGeom>
          <a:solidFill>
            <a:srgbClr val="0F7EB3"/>
          </a:solidFill>
        </p:spPr>
      </p:pic>
      <p:grpSp>
        <p:nvGrpSpPr>
          <p:cNvPr id="77" name="组合 76"/>
          <p:cNvGrpSpPr/>
          <p:nvPr/>
        </p:nvGrpSpPr>
        <p:grpSpPr>
          <a:xfrm>
            <a:off x="2487080" y="2286952"/>
            <a:ext cx="2284095" cy="2284095"/>
            <a:chOff x="3402224" y="483518"/>
            <a:chExt cx="864652" cy="864650"/>
          </a:xfrm>
        </p:grpSpPr>
        <p:grpSp>
          <p:nvGrpSpPr>
            <p:cNvPr id="78" name="组合 77"/>
            <p:cNvGrpSpPr/>
            <p:nvPr/>
          </p:nvGrpSpPr>
          <p:grpSpPr>
            <a:xfrm>
              <a:off x="3402224" y="483518"/>
              <a:ext cx="864652" cy="864650"/>
              <a:chOff x="304800" y="673100"/>
              <a:chExt cx="4000500" cy="4000500"/>
            </a:xfrm>
            <a:effectLst>
              <a:outerShdw blurRad="444500" dist="254000" dir="8100000" algn="tr" rotWithShape="0">
                <a:prstClr val="black">
                  <a:alpha val="50000"/>
                </a:prstClr>
              </a:outerShdw>
            </a:effectLst>
          </p:grpSpPr>
          <p:sp>
            <p:nvSpPr>
              <p:cNvPr id="80" name="同心圆 79"/>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sp>
            <p:nvSpPr>
              <p:cNvPr id="81" name="椭圆 8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65">
                  <a:solidFill>
                    <a:schemeClr val="accent2"/>
                  </a:solidFill>
                  <a:latin typeface="+mn-ea"/>
                  <a:cs typeface="+mn-ea"/>
                  <a:sym typeface="+mn-lt"/>
                </a:endParaRPr>
              </a:p>
            </p:txBody>
          </p:sp>
        </p:grpSp>
        <p:sp>
          <p:nvSpPr>
            <p:cNvPr id="79" name="TextBox 78"/>
            <p:cNvSpPr txBox="1"/>
            <p:nvPr/>
          </p:nvSpPr>
          <p:spPr>
            <a:xfrm>
              <a:off x="3542275" y="709541"/>
              <a:ext cx="586298" cy="419224"/>
            </a:xfrm>
            <a:prstGeom prst="rect">
              <a:avLst/>
            </a:prstGeom>
            <a:noFill/>
          </p:spPr>
          <p:txBody>
            <a:bodyPr wrap="square" lIns="0" tIns="0" rIns="0" bIns="0" rtlCol="0">
              <a:spAutoFit/>
            </a:bodyPr>
            <a:lstStyle/>
            <a:p>
              <a:pPr algn="ctr"/>
              <a:r>
                <a:rPr lang="en-US" altLang="zh-CN" sz="7200" b="1" dirty="0">
                  <a:solidFill>
                    <a:srgbClr val="0F7EB3"/>
                  </a:solidFill>
                  <a:latin typeface="+mn-ea"/>
                  <a:cs typeface="+mn-ea"/>
                  <a:sym typeface="+mn-lt"/>
                </a:rPr>
                <a:t>03</a:t>
              </a:r>
            </a:p>
          </p:txBody>
        </p:sp>
      </p:grpSp>
      <p:sp>
        <p:nvSpPr>
          <p:cNvPr id="75" name="TextBox 74"/>
          <p:cNvSpPr txBox="1"/>
          <p:nvPr/>
        </p:nvSpPr>
        <p:spPr>
          <a:xfrm>
            <a:off x="4925796" y="2632184"/>
            <a:ext cx="7124148" cy="1593630"/>
          </a:xfrm>
          <a:prstGeom prst="rect">
            <a:avLst/>
          </a:prstGeom>
          <a:noFill/>
        </p:spPr>
        <p:txBody>
          <a:bodyPr wrap="square" lIns="115177" tIns="57589" rIns="115177" bIns="57589" rtlCol="0">
            <a:spAutoFit/>
          </a:bodyPr>
          <a:lstStyle/>
          <a:p>
            <a:r>
              <a:rPr lang="zh-CN" altLang="en-US" sz="4800" b="1" dirty="0">
                <a:solidFill>
                  <a:schemeClr val="bg1"/>
                </a:solidFill>
                <a:latin typeface="+mn-ea"/>
                <a:cs typeface="+mn-ea"/>
                <a:sym typeface="+mn-lt"/>
              </a:rPr>
              <a:t>实验内容</a:t>
            </a:r>
            <a:r>
              <a:rPr lang="en-US" altLang="zh-CN" sz="4800" b="1" dirty="0">
                <a:solidFill>
                  <a:schemeClr val="bg1"/>
                </a:solidFill>
                <a:latin typeface="+mn-ea"/>
                <a:cs typeface="+mn-ea"/>
                <a:sym typeface="+mn-lt"/>
              </a:rPr>
              <a:t>——</a:t>
            </a:r>
            <a:r>
              <a:rPr lang="zh-CN" altLang="en-US" sz="4800" b="1" dirty="0">
                <a:solidFill>
                  <a:schemeClr val="bg1"/>
                </a:solidFill>
                <a:latin typeface="+mn-ea"/>
                <a:cs typeface="+mn-ea"/>
                <a:sym typeface="+mn-lt"/>
              </a:rPr>
              <a:t>红黑树的构建</a:t>
            </a:r>
            <a:endParaRPr lang="zh-CN" altLang="en-US" sz="2800" dirty="0">
              <a:solidFill>
                <a:schemeClr val="bg1"/>
              </a:solidFill>
              <a:latin typeface="+mn-ea"/>
              <a:cs typeface="+mn-ea"/>
              <a:sym typeface="+mn-lt"/>
            </a:endParaRPr>
          </a:p>
        </p:txBody>
      </p:sp>
    </p:spTree>
    <p:extLst>
      <p:ext uri="{BB962C8B-B14F-4D97-AF65-F5344CB8AC3E}">
        <p14:creationId xmlns:p14="http://schemas.microsoft.com/office/powerpoint/2010/main" val="3601147480"/>
      </p:ext>
    </p:extLst>
  </p:cSld>
  <p:clrMapOvr>
    <a:masterClrMapping/>
  </p:clrMapOvr>
  <p:transition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000"/>
                                        <p:tgtEl>
                                          <p:spTgt spid="14"/>
                                        </p:tgtEl>
                                      </p:cBhvr>
                                    </p:animEffect>
                                    <p:anim calcmode="lin" valueType="num">
                                      <p:cBhvr>
                                        <p:cTn id="14" dur="1000" fill="hold"/>
                                        <p:tgtEl>
                                          <p:spTgt spid="14"/>
                                        </p:tgtEl>
                                        <p:attrNameLst>
                                          <p:attrName>ppt_x</p:attrName>
                                        </p:attrNameLst>
                                      </p:cBhvr>
                                      <p:tavLst>
                                        <p:tav tm="0">
                                          <p:val>
                                            <p:strVal val="#ppt_x"/>
                                          </p:val>
                                        </p:tav>
                                        <p:tav tm="100000">
                                          <p:val>
                                            <p:strVal val="#ppt_x"/>
                                          </p:val>
                                        </p:tav>
                                      </p:tavLst>
                                    </p:anim>
                                    <p:anim calcmode="lin" valueType="num">
                                      <p:cBhvr>
                                        <p:cTn id="15" dur="1000" fill="hold"/>
                                        <p:tgtEl>
                                          <p:spTgt spid="1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7"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par>
                          <p:cTn id="22" fill="hold">
                            <p:stCondLst>
                              <p:cond delay="3000"/>
                            </p:stCondLst>
                            <p:childTnLst>
                              <p:par>
                                <p:cTn id="23" presetID="53" presetClass="entr" presetSubtype="16" fill="hold" nodeType="afterEffect">
                                  <p:stCondLst>
                                    <p:cond delay="0"/>
                                  </p:stCondLst>
                                  <p:childTnLst>
                                    <p:set>
                                      <p:cBhvr>
                                        <p:cTn id="24" dur="1" fill="hold">
                                          <p:stCondLst>
                                            <p:cond delay="0"/>
                                          </p:stCondLst>
                                        </p:cTn>
                                        <p:tgtEl>
                                          <p:spTgt spid="77"/>
                                        </p:tgtEl>
                                        <p:attrNameLst>
                                          <p:attrName>style.visibility</p:attrName>
                                        </p:attrNameLst>
                                      </p:cBhvr>
                                      <p:to>
                                        <p:strVal val="visible"/>
                                      </p:to>
                                    </p:set>
                                    <p:anim calcmode="lin" valueType="num">
                                      <p:cBhvr>
                                        <p:cTn id="25" dur="100" fill="hold"/>
                                        <p:tgtEl>
                                          <p:spTgt spid="77"/>
                                        </p:tgtEl>
                                        <p:attrNameLst>
                                          <p:attrName>ppt_w</p:attrName>
                                        </p:attrNameLst>
                                      </p:cBhvr>
                                      <p:tavLst>
                                        <p:tav tm="0">
                                          <p:val>
                                            <p:fltVal val="0"/>
                                          </p:val>
                                        </p:tav>
                                        <p:tav tm="100000">
                                          <p:val>
                                            <p:strVal val="#ppt_w"/>
                                          </p:val>
                                        </p:tav>
                                      </p:tavLst>
                                    </p:anim>
                                    <p:anim calcmode="lin" valueType="num">
                                      <p:cBhvr>
                                        <p:cTn id="26" dur="100" fill="hold"/>
                                        <p:tgtEl>
                                          <p:spTgt spid="77"/>
                                        </p:tgtEl>
                                        <p:attrNameLst>
                                          <p:attrName>ppt_h</p:attrName>
                                        </p:attrNameLst>
                                      </p:cBhvr>
                                      <p:tavLst>
                                        <p:tav tm="0">
                                          <p:val>
                                            <p:fltVal val="0"/>
                                          </p:val>
                                        </p:tav>
                                        <p:tav tm="100000">
                                          <p:val>
                                            <p:strVal val="#ppt_h"/>
                                          </p:val>
                                        </p:tav>
                                      </p:tavLst>
                                    </p:anim>
                                    <p:animEffect transition="in" filter="fade">
                                      <p:cBhvr>
                                        <p:cTn id="27" dur="100"/>
                                        <p:tgtEl>
                                          <p:spTgt spid="77"/>
                                        </p:tgtEl>
                                      </p:cBhvr>
                                    </p:animEffect>
                                  </p:childTnLst>
                                </p:cTn>
                              </p:par>
                              <p:par>
                                <p:cTn id="28" presetID="6" presetClass="emph" presetSubtype="0" fill="hold" nodeType="withEffect">
                                  <p:stCondLst>
                                    <p:cond delay="100"/>
                                  </p:stCondLst>
                                  <p:childTnLst>
                                    <p:animScale>
                                      <p:cBhvr>
                                        <p:cTn id="29" dur="100" fill="hold"/>
                                        <p:tgtEl>
                                          <p:spTgt spid="77"/>
                                        </p:tgtEl>
                                      </p:cBhvr>
                                      <p:by x="110000" y="110000"/>
                                    </p:animScale>
                                  </p:childTnLst>
                                </p:cTn>
                              </p:par>
                              <p:par>
                                <p:cTn id="30" presetID="6" presetClass="emph" presetSubtype="0" fill="hold" nodeType="withEffect">
                                  <p:stCondLst>
                                    <p:cond delay="200"/>
                                  </p:stCondLst>
                                  <p:childTnLst>
                                    <p:animScale>
                                      <p:cBhvr>
                                        <p:cTn id="31" dur="200" fill="hold"/>
                                        <p:tgtEl>
                                          <p:spTgt spid="77"/>
                                        </p:tgtEl>
                                      </p:cBhvr>
                                      <p:by x="90000" y="90000"/>
                                    </p:animScale>
                                  </p:childTnLst>
                                </p:cTn>
                              </p:par>
                              <p:par>
                                <p:cTn id="32" presetID="6" presetClass="emph" presetSubtype="0" fill="hold" nodeType="withEffect">
                                  <p:stCondLst>
                                    <p:cond delay="400"/>
                                  </p:stCondLst>
                                  <p:childTnLst>
                                    <p:animScale>
                                      <p:cBhvr>
                                        <p:cTn id="33" dur="100" fill="hold"/>
                                        <p:tgtEl>
                                          <p:spTgt spid="77"/>
                                        </p:tgtEl>
                                      </p:cBhvr>
                                      <p:by x="105000" y="105000"/>
                                    </p:animScale>
                                  </p:childTnLst>
                                </p:cTn>
                              </p:par>
                              <p:par>
                                <p:cTn id="34" presetID="6" presetClass="emph" presetSubtype="0" fill="hold" nodeType="withEffect">
                                  <p:stCondLst>
                                    <p:cond delay="500"/>
                                  </p:stCondLst>
                                  <p:childTnLst>
                                    <p:animScale>
                                      <p:cBhvr>
                                        <p:cTn id="35" dur="200" fill="hold"/>
                                        <p:tgtEl>
                                          <p:spTgt spid="77"/>
                                        </p:tgtEl>
                                      </p:cBhvr>
                                      <p:by x="95000" y="95000"/>
                                    </p:animScale>
                                  </p:childTnLst>
                                </p:cTn>
                              </p:par>
                            </p:childTnLst>
                          </p:cTn>
                        </p:par>
                        <p:par>
                          <p:cTn id="36" fill="hold">
                            <p:stCondLst>
                              <p:cond delay="3700"/>
                            </p:stCondLst>
                            <p:childTnLst>
                              <p:par>
                                <p:cTn id="37" presetID="22" presetClass="entr" presetSubtype="8" fill="hold" grpId="0" nodeType="afterEffect">
                                  <p:stCondLst>
                                    <p:cond delay="0"/>
                                  </p:stCondLst>
                                  <p:childTnLst>
                                    <p:set>
                                      <p:cBhvr>
                                        <p:cTn id="38" dur="1" fill="hold">
                                          <p:stCondLst>
                                            <p:cond delay="0"/>
                                          </p:stCondLst>
                                        </p:cTn>
                                        <p:tgtEl>
                                          <p:spTgt spid="75"/>
                                        </p:tgtEl>
                                        <p:attrNameLst>
                                          <p:attrName>style.visibility</p:attrName>
                                        </p:attrNameLst>
                                      </p:cBhvr>
                                      <p:to>
                                        <p:strVal val="visible"/>
                                      </p:to>
                                    </p:set>
                                    <p:animEffect transition="in" filter="wipe(left)">
                                      <p:cBhvr>
                                        <p:cTn id="39"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CAE342-4D46-1F0C-FDC9-01E9B2E4326E}"/>
              </a:ext>
            </a:extLst>
          </p:cNvPr>
          <p:cNvSpPr>
            <a:spLocks noGrp="1"/>
          </p:cNvSpPr>
          <p:nvPr>
            <p:ph type="title"/>
          </p:nvPr>
        </p:nvSpPr>
        <p:spPr/>
        <p:txBody>
          <a:bodyPr/>
          <a:lstStyle/>
          <a:p>
            <a:r>
              <a:rPr lang="zh-CN" altLang="en-US" dirty="0"/>
              <a:t>红黑树的建立</a:t>
            </a:r>
          </a:p>
        </p:txBody>
      </p:sp>
      <p:sp>
        <p:nvSpPr>
          <p:cNvPr id="3" name="内容占位符 2">
            <a:extLst>
              <a:ext uri="{FF2B5EF4-FFF2-40B4-BE49-F238E27FC236}">
                <a16:creationId xmlns:a16="http://schemas.microsoft.com/office/drawing/2014/main" id="{479858D5-5CED-C16E-9A6C-329D690AF57E}"/>
              </a:ext>
            </a:extLst>
          </p:cNvPr>
          <p:cNvSpPr>
            <a:spLocks noGrp="1"/>
          </p:cNvSpPr>
          <p:nvPr>
            <p:ph idx="1"/>
          </p:nvPr>
        </p:nvSpPr>
        <p:spPr>
          <a:xfrm>
            <a:off x="838200" y="2552700"/>
            <a:ext cx="10515600" cy="3152775"/>
          </a:xfrm>
        </p:spPr>
        <p:txBody>
          <a:bodyPr>
            <a:normAutofit/>
          </a:bodyPr>
          <a:lstStyle/>
          <a:p>
            <a:r>
              <a:rPr lang="zh-CN" altLang="en-US" dirty="0">
                <a:solidFill>
                  <a:srgbClr val="FF0000"/>
                </a:solidFill>
                <a:latin typeface="Helvetica Neue"/>
              </a:rPr>
              <a:t>红黑</a:t>
            </a:r>
            <a:r>
              <a:rPr lang="zh-CN" altLang="en-US" dirty="0">
                <a:solidFill>
                  <a:srgbClr val="FF0000"/>
                </a:solidFill>
                <a:latin typeface="Helvetica Neue"/>
                <a:hlinkClick r:id="rId2">
                  <a:extLst>
                    <a:ext uri="{A12FA001-AC4F-418D-AE19-62706E023703}">
                      <ahyp:hlinkClr xmlns:ahyp="http://schemas.microsoft.com/office/drawing/2018/hyperlinkcolor" val="tx"/>
                    </a:ext>
                  </a:extLst>
                </a:hlinkClick>
              </a:rPr>
              <a:t>树</a:t>
            </a:r>
            <a:r>
              <a:rPr lang="zh-CN" altLang="en-US" dirty="0">
                <a:solidFill>
                  <a:srgbClr val="FF0000"/>
                </a:solidFill>
                <a:latin typeface="Helvetica Neue"/>
              </a:rPr>
              <a:t>（</a:t>
            </a:r>
            <a:r>
              <a:rPr lang="en-US" altLang="zh-CN" dirty="0">
                <a:solidFill>
                  <a:srgbClr val="FF0000"/>
                </a:solidFill>
                <a:latin typeface="Helvetica Neue"/>
              </a:rPr>
              <a:t>R-B TREE</a:t>
            </a:r>
            <a:r>
              <a:rPr lang="zh-CN" altLang="en-US" dirty="0">
                <a:solidFill>
                  <a:srgbClr val="FF0000"/>
                </a:solidFill>
                <a:latin typeface="Helvetica Neue"/>
              </a:rPr>
              <a:t>，全称：</a:t>
            </a:r>
            <a:r>
              <a:rPr lang="en-US" altLang="zh-CN" dirty="0">
                <a:solidFill>
                  <a:srgbClr val="FF0000"/>
                </a:solidFill>
                <a:latin typeface="Helvetica Neue"/>
              </a:rPr>
              <a:t>Red-Black Tree</a:t>
            </a:r>
            <a:r>
              <a:rPr lang="zh-CN" altLang="en-US" dirty="0">
                <a:solidFill>
                  <a:srgbClr val="FF0000"/>
                </a:solidFill>
                <a:latin typeface="Helvetica Neue"/>
              </a:rPr>
              <a:t>），本身是一棵二叉查找树，在其基础上附加了两个要求：树中的每个结点增加了一个用于存储颜色的标志域；树中没有一条路径比其他任何路径长出两倍，整棵树要接近于“平衡”的状态。</a:t>
            </a:r>
            <a:endParaRPr lang="en-US" altLang="zh-CN" dirty="0">
              <a:solidFill>
                <a:srgbClr val="FF0000"/>
              </a:solidFill>
              <a:latin typeface="Helvetica Neue"/>
            </a:endParaRPr>
          </a:p>
          <a:p>
            <a:pPr lvl="1"/>
            <a:r>
              <a:rPr lang="zh-CN" altLang="en-US" dirty="0">
                <a:solidFill>
                  <a:srgbClr val="444444"/>
                </a:solidFill>
                <a:latin typeface="Helvetica Neue"/>
              </a:rPr>
              <a:t>这里的路径是指从任何一个结点开始，一直到其子孙的叶子结点的长度；</a:t>
            </a:r>
            <a:endParaRPr lang="en-US" altLang="zh-CN" dirty="0">
              <a:solidFill>
                <a:srgbClr val="444444"/>
              </a:solidFill>
              <a:latin typeface="Helvetica Neue"/>
            </a:endParaRPr>
          </a:p>
          <a:p>
            <a:pPr lvl="1"/>
            <a:r>
              <a:rPr lang="zh-CN" altLang="en-US" dirty="0">
                <a:solidFill>
                  <a:srgbClr val="444444"/>
                </a:solidFill>
                <a:latin typeface="Helvetica Neue"/>
              </a:rPr>
              <a:t>接近于平衡是指红黑树并不是</a:t>
            </a:r>
            <a:r>
              <a:rPr lang="zh-CN" altLang="en-US" dirty="0">
                <a:solidFill>
                  <a:srgbClr val="444444"/>
                </a:solidFill>
                <a:latin typeface="Helvetica Neue"/>
                <a:hlinkClick r:id="rId3">
                  <a:extLst>
                    <a:ext uri="{A12FA001-AC4F-418D-AE19-62706E023703}">
                      <ahyp:hlinkClr xmlns:ahyp="http://schemas.microsoft.com/office/drawing/2018/hyperlinkcolor" val="tx"/>
                    </a:ext>
                  </a:extLst>
                </a:hlinkClick>
              </a:rPr>
              <a:t>平衡二叉树</a:t>
            </a:r>
            <a:r>
              <a:rPr lang="zh-CN" altLang="en-US" dirty="0">
                <a:solidFill>
                  <a:srgbClr val="444444"/>
                </a:solidFill>
                <a:latin typeface="Helvetica Neue"/>
              </a:rPr>
              <a:t>，只是由于对各路径的长度之差有限制，所以近似于平衡的状态。</a:t>
            </a:r>
          </a:p>
        </p:txBody>
      </p:sp>
    </p:spTree>
    <p:extLst>
      <p:ext uri="{BB962C8B-B14F-4D97-AF65-F5344CB8AC3E}">
        <p14:creationId xmlns:p14="http://schemas.microsoft.com/office/powerpoint/2010/main" val="2689650344"/>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D513C9-ED97-60F2-8B51-A54E3E4DEDEC}"/>
              </a:ext>
            </a:extLst>
          </p:cNvPr>
          <p:cNvSpPr>
            <a:spLocks noGrp="1"/>
          </p:cNvSpPr>
          <p:nvPr>
            <p:ph type="title"/>
          </p:nvPr>
        </p:nvSpPr>
        <p:spPr/>
        <p:txBody>
          <a:bodyPr/>
          <a:lstStyle/>
          <a:p>
            <a:r>
              <a:rPr lang="zh-CN" altLang="en-US" dirty="0"/>
              <a:t>二叉排序树的“平衡”</a:t>
            </a:r>
          </a:p>
        </p:txBody>
      </p:sp>
      <p:pic>
        <p:nvPicPr>
          <p:cNvPr id="7" name="图片 6">
            <a:extLst>
              <a:ext uri="{FF2B5EF4-FFF2-40B4-BE49-F238E27FC236}">
                <a16:creationId xmlns:a16="http://schemas.microsoft.com/office/drawing/2014/main" id="{68096A89-127D-767F-0B57-3BB76B348DED}"/>
              </a:ext>
            </a:extLst>
          </p:cNvPr>
          <p:cNvPicPr>
            <a:picLocks noChangeAspect="1"/>
          </p:cNvPicPr>
          <p:nvPr/>
        </p:nvPicPr>
        <p:blipFill>
          <a:blip r:embed="rId2"/>
          <a:stretch>
            <a:fillRect/>
          </a:stretch>
        </p:blipFill>
        <p:spPr>
          <a:xfrm>
            <a:off x="5237563" y="2397780"/>
            <a:ext cx="4591917" cy="489607"/>
          </a:xfrm>
          <a:prstGeom prst="rect">
            <a:avLst/>
          </a:prstGeom>
        </p:spPr>
      </p:pic>
      <p:sp>
        <p:nvSpPr>
          <p:cNvPr id="8" name="内容占位符 2">
            <a:extLst>
              <a:ext uri="{FF2B5EF4-FFF2-40B4-BE49-F238E27FC236}">
                <a16:creationId xmlns:a16="http://schemas.microsoft.com/office/drawing/2014/main" id="{DEEB69BA-9827-F6CF-F616-CBB1CE5C01AE}"/>
              </a:ext>
            </a:extLst>
          </p:cNvPr>
          <p:cNvSpPr txBox="1">
            <a:spLocks/>
          </p:cNvSpPr>
          <p:nvPr/>
        </p:nvSpPr>
        <p:spPr>
          <a:xfrm>
            <a:off x="5081844" y="1764693"/>
            <a:ext cx="4133850" cy="63308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缺点是所构建的树太高</a:t>
            </a:r>
            <a:endParaRPr lang="en-US" altLang="zh-CN" dirty="0"/>
          </a:p>
        </p:txBody>
      </p:sp>
      <p:pic>
        <p:nvPicPr>
          <p:cNvPr id="12" name="图片 11">
            <a:extLst>
              <a:ext uri="{FF2B5EF4-FFF2-40B4-BE49-F238E27FC236}">
                <a16:creationId xmlns:a16="http://schemas.microsoft.com/office/drawing/2014/main" id="{7847C5D6-6529-6929-68F8-D0108807D7EF}"/>
              </a:ext>
            </a:extLst>
          </p:cNvPr>
          <p:cNvPicPr>
            <a:picLocks noChangeAspect="1"/>
          </p:cNvPicPr>
          <p:nvPr/>
        </p:nvPicPr>
        <p:blipFill>
          <a:blip r:embed="rId3"/>
          <a:stretch>
            <a:fillRect/>
          </a:stretch>
        </p:blipFill>
        <p:spPr>
          <a:xfrm>
            <a:off x="5237563" y="3879194"/>
            <a:ext cx="5563082" cy="2682472"/>
          </a:xfrm>
          <a:prstGeom prst="rect">
            <a:avLst/>
          </a:prstGeom>
        </p:spPr>
      </p:pic>
      <p:pic>
        <p:nvPicPr>
          <p:cNvPr id="14" name="图片 13">
            <a:extLst>
              <a:ext uri="{FF2B5EF4-FFF2-40B4-BE49-F238E27FC236}">
                <a16:creationId xmlns:a16="http://schemas.microsoft.com/office/drawing/2014/main" id="{5FE63EAC-C880-861B-023C-CDCC8CE502E2}"/>
              </a:ext>
            </a:extLst>
          </p:cNvPr>
          <p:cNvPicPr>
            <a:picLocks noChangeAspect="1"/>
          </p:cNvPicPr>
          <p:nvPr/>
        </p:nvPicPr>
        <p:blipFill>
          <a:blip r:embed="rId4"/>
          <a:stretch>
            <a:fillRect/>
          </a:stretch>
        </p:blipFill>
        <p:spPr>
          <a:xfrm>
            <a:off x="1292209" y="1445884"/>
            <a:ext cx="3071126" cy="5357324"/>
          </a:xfrm>
          <a:prstGeom prst="rect">
            <a:avLst/>
          </a:prstGeom>
        </p:spPr>
      </p:pic>
    </p:spTree>
    <p:extLst>
      <p:ext uri="{BB962C8B-B14F-4D97-AF65-F5344CB8AC3E}">
        <p14:creationId xmlns:p14="http://schemas.microsoft.com/office/powerpoint/2010/main" val="2854743494"/>
      </p:ext>
    </p:extLst>
  </p:cSld>
  <p:clrMapOvr>
    <a:masterClrMapping/>
  </p:clrMapOvr>
  <mc:AlternateContent xmlns:mc="http://schemas.openxmlformats.org/markup-compatibility/2006" xmlns:p14="http://schemas.microsoft.com/office/powerpoint/2010/main">
    <mc:Choice Requires="p14">
      <p:transition advTm="0">
        <p:random/>
      </p:transition>
    </mc:Choice>
    <mc:Fallback xmlns="">
      <p:transition advTm="0">
        <p:random/>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上半年工作总结"/>
</p:tagLst>
</file>

<file path=ppt/theme/theme1.xml><?xml version="1.0" encoding="utf-8"?>
<a:theme xmlns:a="http://schemas.openxmlformats.org/drawingml/2006/main" name="Office 主题">
  <a:themeElements>
    <a:clrScheme name="Office">
      <a:dk1>
        <a:srgbClr val="000000"/>
      </a:dk1>
      <a:lt1>
        <a:srgbClr val="FFFFFF"/>
      </a:lt1>
      <a:dk2>
        <a:srgbClr val="778495"/>
      </a:dk2>
      <a:lt2>
        <a:srgbClr val="F0F0F0"/>
      </a:lt2>
      <a:accent1>
        <a:srgbClr val="5A889E"/>
      </a:accent1>
      <a:accent2>
        <a:srgbClr val="00A8A7"/>
      </a:accent2>
      <a:accent3>
        <a:srgbClr val="5A6C90"/>
      </a:accent3>
      <a:accent4>
        <a:srgbClr val="434F5A"/>
      </a:accent4>
      <a:accent5>
        <a:srgbClr val="A5A5A5"/>
      </a:accent5>
      <a:accent6>
        <a:srgbClr val="44546A"/>
      </a:accent6>
      <a:hlink>
        <a:srgbClr val="5A889E"/>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778495"/>
    </a:dk2>
    <a:lt2>
      <a:srgbClr val="F0F0F0"/>
    </a:lt2>
    <a:accent1>
      <a:srgbClr val="5A889E"/>
    </a:accent1>
    <a:accent2>
      <a:srgbClr val="00A8A7"/>
    </a:accent2>
    <a:accent3>
      <a:srgbClr val="5A6C90"/>
    </a:accent3>
    <a:accent4>
      <a:srgbClr val="434F5A"/>
    </a:accent4>
    <a:accent5>
      <a:srgbClr val="A5A5A5"/>
    </a:accent5>
    <a:accent6>
      <a:srgbClr val="44546A"/>
    </a:accent6>
    <a:hlink>
      <a:srgbClr val="5A889E"/>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2628</TotalTime>
  <Words>1800</Words>
  <Application>Microsoft Office PowerPoint</Application>
  <PresentationFormat>宽屏</PresentationFormat>
  <Paragraphs>95</Paragraphs>
  <Slides>27</Slides>
  <Notes>9</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27</vt:i4>
      </vt:variant>
    </vt:vector>
  </HeadingPairs>
  <TitlesOfParts>
    <vt:vector size="33" baseType="lpstr">
      <vt:lpstr>-apple-system</vt:lpstr>
      <vt:lpstr>Helvetica Neue</vt:lpstr>
      <vt:lpstr>微软雅黑</vt:lpstr>
      <vt:lpstr>Arial</vt:lpstr>
      <vt:lpstr>Calibri</vt:lpstr>
      <vt:lpstr>Office 主题</vt:lpstr>
      <vt:lpstr>PowerPoint 演示文稿</vt:lpstr>
      <vt:lpstr>PowerPoint 演示文稿</vt:lpstr>
      <vt:lpstr>PowerPoint 演示文稿</vt:lpstr>
      <vt:lpstr>PowerPoint 演示文稿</vt:lpstr>
      <vt:lpstr>PowerPoint 演示文稿</vt:lpstr>
      <vt:lpstr>二叉排序树</vt:lpstr>
      <vt:lpstr>PowerPoint 演示文稿</vt:lpstr>
      <vt:lpstr>红黑树的建立</vt:lpstr>
      <vt:lpstr>二叉排序树的“平衡”</vt:lpstr>
      <vt:lpstr>PowerPoint 演示文稿</vt:lpstr>
      <vt:lpstr>PowerPoint 演示文稿</vt:lpstr>
      <vt:lpstr>建立红黑树的演示动画</vt:lpstr>
      <vt:lpstr>红黑树的旋转</vt:lpstr>
      <vt:lpstr>PowerPoint 演示文稿</vt:lpstr>
      <vt:lpstr>红黑树中插入新结点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实验报告要求</vt:lpstr>
      <vt:lpstr>PowerPoint 演示文稿</vt:lpstr>
      <vt:lpstr>小结</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上半年工作总结</dc:title>
  <dc:creator>admin</dc:creator>
  <cp:lastModifiedBy>li guilin</cp:lastModifiedBy>
  <cp:revision>38</cp:revision>
  <dcterms:created xsi:type="dcterms:W3CDTF">2017-04-24T11:46:00Z</dcterms:created>
  <dcterms:modified xsi:type="dcterms:W3CDTF">2022-11-14T01:42:26Z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

<file path=docProps/thumbnail.jpeg>
</file>